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mp4"/>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handoutMasterIdLst>
    <p:handoutMasterId r:id="rId54"/>
  </p:handoutMasterIdLst>
  <p:sldIdLst>
    <p:sldId id="632" r:id="rId2"/>
    <p:sldId id="807" r:id="rId3"/>
    <p:sldId id="806" r:id="rId4"/>
    <p:sldId id="782" r:id="rId5"/>
    <p:sldId id="824" r:id="rId6"/>
    <p:sldId id="830" r:id="rId7"/>
    <p:sldId id="825" r:id="rId8"/>
    <p:sldId id="810" r:id="rId9"/>
    <p:sldId id="811" r:id="rId10"/>
    <p:sldId id="812" r:id="rId11"/>
    <p:sldId id="851" r:id="rId12"/>
    <p:sldId id="813" r:id="rId13"/>
    <p:sldId id="826" r:id="rId14"/>
    <p:sldId id="827" r:id="rId15"/>
    <p:sldId id="828" r:id="rId16"/>
    <p:sldId id="829" r:id="rId17"/>
    <p:sldId id="783" r:id="rId18"/>
    <p:sldId id="823" r:id="rId19"/>
    <p:sldId id="815" r:id="rId20"/>
    <p:sldId id="816" r:id="rId21"/>
    <p:sldId id="801" r:id="rId22"/>
    <p:sldId id="818" r:id="rId23"/>
    <p:sldId id="820" r:id="rId24"/>
    <p:sldId id="819" r:id="rId25"/>
    <p:sldId id="821" r:id="rId26"/>
    <p:sldId id="822" r:id="rId27"/>
    <p:sldId id="817" r:id="rId28"/>
    <p:sldId id="788" r:id="rId29"/>
    <p:sldId id="800" r:id="rId30"/>
    <p:sldId id="718" r:id="rId31"/>
    <p:sldId id="789" r:id="rId32"/>
    <p:sldId id="790" r:id="rId33"/>
    <p:sldId id="832" r:id="rId34"/>
    <p:sldId id="833" r:id="rId35"/>
    <p:sldId id="834" r:id="rId36"/>
    <p:sldId id="835" r:id="rId37"/>
    <p:sldId id="836" r:id="rId38"/>
    <p:sldId id="837" r:id="rId39"/>
    <p:sldId id="838" r:id="rId40"/>
    <p:sldId id="839" r:id="rId41"/>
    <p:sldId id="840" r:id="rId42"/>
    <p:sldId id="841" r:id="rId43"/>
    <p:sldId id="842" r:id="rId44"/>
    <p:sldId id="843" r:id="rId45"/>
    <p:sldId id="844" r:id="rId46"/>
    <p:sldId id="845" r:id="rId47"/>
    <p:sldId id="846" r:id="rId48"/>
    <p:sldId id="847" r:id="rId49"/>
    <p:sldId id="848" r:id="rId50"/>
    <p:sldId id="849" r:id="rId51"/>
    <p:sldId id="668" r:id="rId52"/>
  </p:sldIdLst>
  <p:sldSz cx="9144000" cy="6858000" type="screen4x3"/>
  <p:notesSz cx="6992938" cy="9278938"/>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000" b="1" kern="1200">
        <a:solidFill>
          <a:schemeClr val="tx1"/>
        </a:solidFill>
        <a:latin typeface="Times New Roman" charset="0"/>
        <a:ea typeface="ＭＳ Ｐゴシック" charset="-128"/>
        <a:cs typeface="+mn-cs"/>
      </a:defRPr>
    </a:lvl5pPr>
    <a:lvl6pPr marL="2286000" algn="l" defTabSz="914400" rtl="0" eaLnBrk="1" latinLnBrk="0" hangingPunct="1">
      <a:defRPr sz="2000" b="1" kern="1200">
        <a:solidFill>
          <a:schemeClr val="tx1"/>
        </a:solidFill>
        <a:latin typeface="Times New Roman" charset="0"/>
        <a:ea typeface="ＭＳ Ｐゴシック" charset="-128"/>
        <a:cs typeface="+mn-cs"/>
      </a:defRPr>
    </a:lvl6pPr>
    <a:lvl7pPr marL="2743200" algn="l" defTabSz="914400" rtl="0" eaLnBrk="1" latinLnBrk="0" hangingPunct="1">
      <a:defRPr sz="2000" b="1" kern="1200">
        <a:solidFill>
          <a:schemeClr val="tx1"/>
        </a:solidFill>
        <a:latin typeface="Times New Roman" charset="0"/>
        <a:ea typeface="ＭＳ Ｐゴシック" charset="-128"/>
        <a:cs typeface="+mn-cs"/>
      </a:defRPr>
    </a:lvl7pPr>
    <a:lvl8pPr marL="3200400" algn="l" defTabSz="914400" rtl="0" eaLnBrk="1" latinLnBrk="0" hangingPunct="1">
      <a:defRPr sz="2000" b="1" kern="1200">
        <a:solidFill>
          <a:schemeClr val="tx1"/>
        </a:solidFill>
        <a:latin typeface="Times New Roman" charset="0"/>
        <a:ea typeface="ＭＳ Ｐゴシック" charset="-128"/>
        <a:cs typeface="+mn-cs"/>
      </a:defRPr>
    </a:lvl8pPr>
    <a:lvl9pPr marL="3657600" algn="l" defTabSz="914400" rtl="0" eaLnBrk="1" latinLnBrk="0" hangingPunct="1">
      <a:defRPr sz="2000" b="1"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2">
          <p15:clr>
            <a:srgbClr val="A4A3A4"/>
          </p15:clr>
        </p15:guide>
        <p15:guide id="2" pos="22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FF00"/>
    <a:srgbClr val="000000"/>
    <a:srgbClr val="660066"/>
    <a:srgbClr val="FFFFCC"/>
    <a:srgbClr val="800080"/>
    <a:srgbClr val="000066"/>
    <a:srgbClr val="CC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8"/>
    <p:restoredTop sz="91394"/>
  </p:normalViewPr>
  <p:slideViewPr>
    <p:cSldViewPr snapToGrid="0">
      <p:cViewPr>
        <p:scale>
          <a:sx n="100" d="100"/>
          <a:sy n="100" d="100"/>
        </p:scale>
        <p:origin x="72" y="-160"/>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100" d="100"/>
        <a:sy n="100" d="100"/>
      </p:scale>
      <p:origin x="0" y="2568"/>
    </p:cViewPr>
  </p:sorterViewPr>
  <p:notesViewPr>
    <p:cSldViewPr snapToGrid="0">
      <p:cViewPr varScale="1">
        <p:scale>
          <a:sx n="40" d="100"/>
          <a:sy n="40" d="100"/>
        </p:scale>
        <p:origin x="-1386" y="-78"/>
      </p:cViewPr>
      <p:guideLst>
        <p:guide orient="horz" pos="2922"/>
        <p:guide pos="220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1" Type="http://schemas.openxmlformats.org/officeDocument/2006/relationships/image" Target="../media/image10.emf"/><Relationship Id="rId2"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98563" y="712788"/>
            <a:ext cx="459422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sp>
    </p:spTree>
  </p:cSld>
  <p:clrMap bg1="lt1" tx1="dk1" bg2="lt2" tx2="dk2" accent1="accent1" accent2="accent2" accent3="accent3" accent4="accent4" accent5="accent5" accent6="accent6" hlink="hlink" folHlink="folHlink"/>
  <p:notesStyle>
    <a:lvl1pPr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1pPr>
    <a:lvl2pPr marL="4572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2pPr>
    <a:lvl3pPr marL="9144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3pPr>
    <a:lvl4pPr marL="13716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4pPr>
    <a:lvl5pPr marL="18288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9294" y="4407496"/>
            <a:ext cx="5594350" cy="4175522"/>
          </a:xfrm>
          <a:prstGeom prst="rect">
            <a:avLst/>
          </a:prstGeom>
        </p:spPr>
        <p:txBody>
          <a:bodyPr lIns="92976" tIns="46488" rIns="92976" bIns="46488"/>
          <a:lstStyle/>
          <a:p>
            <a:r>
              <a:rPr lang="en-US" dirty="0" smtClean="0"/>
              <a:t>Lets begin with Earth for reference. If there were no dynamics on earth the pole to </a:t>
            </a:r>
            <a:r>
              <a:rPr lang="en-US" dirty="0" err="1" smtClean="0"/>
              <a:t>Eq</a:t>
            </a:r>
            <a:r>
              <a:rPr lang="en-US" dirty="0" smtClean="0"/>
              <a:t> temp diff would have been much larger.</a:t>
            </a:r>
            <a:r>
              <a:rPr lang="en-US" baseline="0" dirty="0" smtClean="0"/>
              <a:t> The reason it is reduced by dynamics is because there is a </a:t>
            </a:r>
            <a:r>
              <a:rPr lang="en-US" baseline="0" dirty="0" err="1" smtClean="0"/>
              <a:t>poleward</a:t>
            </a:r>
            <a:r>
              <a:rPr lang="en-US" baseline="0" dirty="0" smtClean="0"/>
              <a:t> heat transport of </a:t>
            </a:r>
            <a:r>
              <a:rPr lang="en-US" baseline="0" dirty="0" err="1" smtClean="0"/>
              <a:t>erengy</a:t>
            </a:r>
            <a:r>
              <a:rPr lang="en-US" baseline="0" dirty="0" smtClean="0"/>
              <a:t> which we are showing here through looking at the moist static energy flux which is the total amount of static energy in the atmosphere. You can see that it is positive meaning a flux from </a:t>
            </a:r>
            <a:r>
              <a:rPr lang="en-US" baseline="0" dirty="0" err="1" smtClean="0"/>
              <a:t>Eq</a:t>
            </a:r>
            <a:r>
              <a:rPr lang="en-US" baseline="0" dirty="0" smtClean="0"/>
              <a:t> to pole. The dashed line is the eddy component and it is the </a:t>
            </a:r>
            <a:r>
              <a:rPr lang="en-US" baseline="0" dirty="0" err="1" smtClean="0"/>
              <a:t>mosit</a:t>
            </a:r>
            <a:r>
              <a:rPr lang="en-US" baseline="0" dirty="0" smtClean="0"/>
              <a:t> static energy due to turbulence and you can see that it dominates the sum. We can further divide this </a:t>
            </a:r>
            <a:r>
              <a:rPr lang="en-US" baseline="0" dirty="0" err="1" smtClean="0"/>
              <a:t>turbuelnt</a:t>
            </a:r>
            <a:r>
              <a:rPr lang="en-US" baseline="0" dirty="0" smtClean="0"/>
              <a:t> transport into a dry and moist components where the dry one is these first terms here and the mist one is this latent energy term here. You can see that on Earth the moist one is more dominant in low </a:t>
            </a:r>
            <a:r>
              <a:rPr lang="en-US" baseline="0" dirty="0" err="1" smtClean="0"/>
              <a:t>latitues</a:t>
            </a:r>
            <a:r>
              <a:rPr lang="en-US" baseline="0" dirty="0" smtClean="0"/>
              <a:t> and the dry one at high latitudes and over all they about equally contribute to the sum which is this black line here. To </a:t>
            </a:r>
            <a:r>
              <a:rPr lang="en-US" baseline="0" dirty="0" err="1" smtClean="0"/>
              <a:t>demonstate</a:t>
            </a:r>
            <a:r>
              <a:rPr lang="en-US" baseline="0" dirty="0" smtClean="0"/>
              <a:t> this we can look at the surface temperature for an Earth case and you can see how the </a:t>
            </a:r>
            <a:r>
              <a:rPr lang="en-US" baseline="0" dirty="0" err="1" smtClean="0"/>
              <a:t>turbulrnce</a:t>
            </a:r>
            <a:r>
              <a:rPr lang="en-US" baseline="0" dirty="0" smtClean="0"/>
              <a:t> </a:t>
            </a:r>
            <a:r>
              <a:rPr lang="en-US" baseline="0" dirty="0" err="1" smtClean="0"/>
              <a:t>transferes</a:t>
            </a:r>
            <a:r>
              <a:rPr lang="en-US" baseline="0" dirty="0" smtClean="0"/>
              <a:t> heat </a:t>
            </a:r>
            <a:r>
              <a:rPr lang="en-US" baseline="0" dirty="0" err="1" smtClean="0"/>
              <a:t>polewards</a:t>
            </a:r>
            <a:r>
              <a:rPr lang="en-US" baseline="0" dirty="0" smtClean="0"/>
              <a:t>.</a:t>
            </a:r>
            <a:endParaRPr lang="en-US" dirty="0"/>
          </a:p>
        </p:txBody>
      </p:sp>
      <p:sp>
        <p:nvSpPr>
          <p:cNvPr id="4" name="Slide Number Placeholder 3"/>
          <p:cNvSpPr>
            <a:spLocks noGrp="1"/>
          </p:cNvSpPr>
          <p:nvPr>
            <p:ph type="sldNum" sz="quarter" idx="10"/>
          </p:nvPr>
        </p:nvSpPr>
        <p:spPr>
          <a:xfrm>
            <a:off x="3961047" y="8813381"/>
            <a:ext cx="3030273" cy="463947"/>
          </a:xfrm>
          <a:prstGeom prst="rect">
            <a:avLst/>
          </a:prstGeom>
        </p:spPr>
        <p:txBody>
          <a:bodyPr lIns="92976" tIns="46488" rIns="92976" bIns="46488"/>
          <a:lstStyle/>
          <a:p>
            <a:fld id="{4BD411D3-E8FE-4D2B-9680-10409889E2FF}" type="slidenum">
              <a:rPr lang="en-US" smtClean="0"/>
              <a:pPr/>
              <a:t>8</a:t>
            </a:fld>
            <a:endParaRPr lang="en-US" dirty="0"/>
          </a:p>
        </p:txBody>
      </p:sp>
    </p:spTree>
    <p:extLst>
      <p:ext uri="{BB962C8B-B14F-4D97-AF65-F5344CB8AC3E}">
        <p14:creationId xmlns:p14="http://schemas.microsoft.com/office/powerpoint/2010/main" val="125552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9294" y="4407496"/>
            <a:ext cx="5594350" cy="4175522"/>
          </a:xfrm>
          <a:prstGeom prst="rect">
            <a:avLst/>
          </a:prstGeom>
        </p:spPr>
        <p:txBody>
          <a:bodyPr lIns="92976" tIns="46488" rIns="92976" bIns="46488"/>
          <a:lstStyle/>
          <a:p>
            <a:r>
              <a:rPr lang="en-US" dirty="0" smtClean="0"/>
              <a:t>Now lets look a different rotation rate cases…</a:t>
            </a:r>
            <a:endParaRPr lang="en-US" dirty="0"/>
          </a:p>
        </p:txBody>
      </p:sp>
      <p:sp>
        <p:nvSpPr>
          <p:cNvPr id="4" name="Slide Number Placeholder 3"/>
          <p:cNvSpPr>
            <a:spLocks noGrp="1"/>
          </p:cNvSpPr>
          <p:nvPr>
            <p:ph type="sldNum" sz="quarter" idx="10"/>
          </p:nvPr>
        </p:nvSpPr>
        <p:spPr>
          <a:xfrm>
            <a:off x="3961047" y="8813381"/>
            <a:ext cx="3030273" cy="463947"/>
          </a:xfrm>
          <a:prstGeom prst="rect">
            <a:avLst/>
          </a:prstGeom>
        </p:spPr>
        <p:txBody>
          <a:bodyPr lIns="92976" tIns="46488" rIns="92976" bIns="46488"/>
          <a:lstStyle/>
          <a:p>
            <a:fld id="{1C9B98C3-E851-E24D-B57B-1B68D601734D}" type="slidenum">
              <a:rPr lang="en-US" smtClean="0"/>
              <a:t>9</a:t>
            </a:fld>
            <a:endParaRPr lang="en-US"/>
          </a:p>
        </p:txBody>
      </p:sp>
    </p:spTree>
    <p:extLst>
      <p:ext uri="{BB962C8B-B14F-4D97-AF65-F5344CB8AC3E}">
        <p14:creationId xmlns:p14="http://schemas.microsoft.com/office/powerpoint/2010/main" val="1797551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p:sp>
      <p:sp>
        <p:nvSpPr>
          <p:cNvPr id="16386" name="Notes Placeholder 2"/>
          <p:cNvSpPr>
            <a:spLocks noGrp="1"/>
          </p:cNvSpPr>
          <p:nvPr>
            <p:ph type="body" idx="1"/>
          </p:nvPr>
        </p:nvSpPr>
        <p:spPr bwMode="auto">
          <a:xfrm>
            <a:off x="700088" y="4406900"/>
            <a:ext cx="5594350" cy="4176713"/>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76" tIns="46488" rIns="92976" bIns="46488"/>
          <a:lstStyle/>
          <a:p>
            <a:endParaRPr lang="en-US"/>
          </a:p>
        </p:txBody>
      </p:sp>
      <p:sp>
        <p:nvSpPr>
          <p:cNvPr id="16387" name="Slide Number Placeholder 3"/>
          <p:cNvSpPr>
            <a:spLocks noGrp="1"/>
          </p:cNvSpPr>
          <p:nvPr>
            <p:ph type="sldNum" sz="quarter" idx="4294967295"/>
          </p:nvPr>
        </p:nvSpPr>
        <p:spPr bwMode="auto">
          <a:xfrm>
            <a:off x="3960813" y="8813800"/>
            <a:ext cx="3030537" cy="4635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76" tIns="46488" rIns="92976" bIns="46488"/>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fld id="{91D3E3BE-8537-9C43-9CC5-96FC8A2B4FAC}" type="slidenum">
              <a:rPr lang="en-US"/>
              <a:pPr/>
              <a:t>12</a:t>
            </a:fld>
            <a:endParaRPr lang="en-US"/>
          </a:p>
        </p:txBody>
      </p:sp>
    </p:spTree>
    <p:extLst>
      <p:ext uri="{BB962C8B-B14F-4D97-AF65-F5344CB8AC3E}">
        <p14:creationId xmlns:p14="http://schemas.microsoft.com/office/powerpoint/2010/main" val="107870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p:sp>
      <p:sp>
        <p:nvSpPr>
          <p:cNvPr id="18434" name="Notes Placeholder 2"/>
          <p:cNvSpPr>
            <a:spLocks noGrp="1"/>
          </p:cNvSpPr>
          <p:nvPr>
            <p:ph type="body" idx="1"/>
          </p:nvPr>
        </p:nvSpPr>
        <p:spPr bwMode="auto">
          <a:xfrm>
            <a:off x="700088" y="4406900"/>
            <a:ext cx="5594350" cy="417671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76" tIns="46488" rIns="92976" bIns="46488"/>
          <a:lstStyle/>
          <a:p>
            <a:r>
              <a:rPr lang="en-US"/>
              <a:t>Check mse itself – equator to pole difference</a:t>
            </a:r>
          </a:p>
          <a:p>
            <a:endParaRPr lang="en-US"/>
          </a:p>
          <a:p>
            <a:r>
              <a:rPr lang="en-US"/>
              <a:t>And, do a dry sequence of models across the same range of stellar flux</a:t>
            </a:r>
          </a:p>
        </p:txBody>
      </p:sp>
      <p:sp>
        <p:nvSpPr>
          <p:cNvPr id="18435" name="Slide Number Placeholder 3"/>
          <p:cNvSpPr>
            <a:spLocks noGrp="1"/>
          </p:cNvSpPr>
          <p:nvPr>
            <p:ph type="sldNum" sz="quarter" idx="4294967295"/>
          </p:nvPr>
        </p:nvSpPr>
        <p:spPr bwMode="auto">
          <a:xfrm>
            <a:off x="3960813" y="8813800"/>
            <a:ext cx="3030537" cy="4635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76" tIns="46488" rIns="92976" bIns="46488"/>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fld id="{87520EEA-FE17-1B46-94D8-B9D76B52F998}" type="slidenum">
              <a:rPr lang="en-US"/>
              <a:pPr/>
              <a:t>13</a:t>
            </a:fld>
            <a:endParaRPr lang="en-US"/>
          </a:p>
        </p:txBody>
      </p:sp>
    </p:spTree>
    <p:extLst>
      <p:ext uri="{BB962C8B-B14F-4D97-AF65-F5344CB8AC3E}">
        <p14:creationId xmlns:p14="http://schemas.microsoft.com/office/powerpoint/2010/main" val="46106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p:sp>
      <p:sp>
        <p:nvSpPr>
          <p:cNvPr id="22530" name="Notes Placeholder 2"/>
          <p:cNvSpPr>
            <a:spLocks noGrp="1"/>
          </p:cNvSpPr>
          <p:nvPr>
            <p:ph type="body" idx="1"/>
          </p:nvPr>
        </p:nvSpPr>
        <p:spPr bwMode="auto">
          <a:xfrm>
            <a:off x="700088" y="4406900"/>
            <a:ext cx="5594350" cy="417671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76" tIns="46488" rIns="92976" bIns="46488"/>
          <a:lstStyle/>
          <a:p>
            <a:r>
              <a:rPr lang="en-US"/>
              <a:t>More massive atmosphere = more heat transport</a:t>
            </a:r>
          </a:p>
        </p:txBody>
      </p:sp>
      <p:sp>
        <p:nvSpPr>
          <p:cNvPr id="22531" name="Slide Number Placeholder 3"/>
          <p:cNvSpPr>
            <a:spLocks noGrp="1"/>
          </p:cNvSpPr>
          <p:nvPr>
            <p:ph type="sldNum" sz="quarter" idx="4294967295"/>
          </p:nvPr>
        </p:nvSpPr>
        <p:spPr bwMode="auto">
          <a:xfrm>
            <a:off x="3960813" y="8813800"/>
            <a:ext cx="3030537" cy="4635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76" tIns="46488" rIns="92976" bIns="46488"/>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fld id="{C41FDEBB-B75B-7147-A0B9-D9C8A137767B}" type="slidenum">
              <a:rPr lang="en-US"/>
              <a:pPr/>
              <a:t>14</a:t>
            </a:fld>
            <a:endParaRPr lang="en-US"/>
          </a:p>
        </p:txBody>
      </p:sp>
    </p:spTree>
    <p:extLst>
      <p:ext uri="{BB962C8B-B14F-4D97-AF65-F5344CB8AC3E}">
        <p14:creationId xmlns:p14="http://schemas.microsoft.com/office/powerpoint/2010/main" val="1844213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320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612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7513" y="142875"/>
            <a:ext cx="2185987" cy="6246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4788" y="142875"/>
            <a:ext cx="6410325" cy="6246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7333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04788" y="757238"/>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04788" y="3649663"/>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32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227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083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131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442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6494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462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64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045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883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094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4522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FFFF"/>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4625975" y="6583363"/>
            <a:ext cx="68738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endParaRPr lang="x-none" altLang="x-none"/>
          </a:p>
        </p:txBody>
      </p:sp>
      <p:sp>
        <p:nvSpPr>
          <p:cNvPr id="1027" name="Rectangle 4"/>
          <p:cNvSpPr>
            <a:spLocks noChangeArrowheads="1"/>
          </p:cNvSpPr>
          <p:nvPr/>
        </p:nvSpPr>
        <p:spPr bwMode="auto">
          <a:xfrm>
            <a:off x="4083050" y="917575"/>
            <a:ext cx="12763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endParaRPr lang="x-none" altLang="x-none"/>
          </a:p>
        </p:txBody>
      </p:sp>
      <p:sp>
        <p:nvSpPr>
          <p:cNvPr id="1028" name="Rectangle 11"/>
          <p:cNvSpPr>
            <a:spLocks noGrp="1" noChangeArrowheads="1"/>
          </p:cNvSpPr>
          <p:nvPr>
            <p:ph type="body" idx="1"/>
          </p:nvPr>
        </p:nvSpPr>
        <p:spPr bwMode="auto">
          <a:xfrm>
            <a:off x="204788" y="757238"/>
            <a:ext cx="87487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8288" tIns="49212" rIns="18288" bIns="49212" numCol="1" anchor="t" anchorCtr="0" compatLnSpc="1">
            <a:prstTxWarp prst="textNoShape">
              <a:avLst/>
            </a:prstTxWarp>
          </a:bodyPr>
          <a:lstStyle/>
          <a:p>
            <a:pPr lvl="0"/>
            <a:r>
              <a:rPr lang="en-US" altLang="x-none"/>
              <a:t>Major Point</a:t>
            </a:r>
          </a:p>
          <a:p>
            <a:pPr lvl="1"/>
            <a:r>
              <a:rPr lang="en-US" altLang="x-none"/>
              <a:t>Sub Point</a:t>
            </a:r>
          </a:p>
          <a:p>
            <a:pPr lvl="2"/>
            <a:r>
              <a:rPr lang="en-US" altLang="x-none"/>
              <a:t>Secondary Point</a:t>
            </a:r>
          </a:p>
          <a:p>
            <a:pPr lvl="3"/>
            <a:r>
              <a:rPr lang="en-US" altLang="x-none"/>
              <a:t>Tertiary Point</a:t>
            </a:r>
          </a:p>
        </p:txBody>
      </p:sp>
      <p:sp>
        <p:nvSpPr>
          <p:cNvPr id="1036" name="Text Box 12"/>
          <p:cNvSpPr txBox="1">
            <a:spLocks noChangeArrowheads="1"/>
          </p:cNvSpPr>
          <p:nvPr userDrawn="1"/>
        </p:nvSpPr>
        <p:spPr bwMode="auto">
          <a:xfrm>
            <a:off x="231775" y="6183313"/>
            <a:ext cx="3524250" cy="517525"/>
          </a:xfrm>
          <a:prstGeom prst="rect">
            <a:avLst/>
          </a:prstGeom>
          <a:noFill/>
          <a:ln w="12700">
            <a:noFill/>
            <a:miter lim="800000"/>
            <a:headEnd/>
            <a:tailEnd/>
          </a:ln>
          <a:effectLst/>
        </p:spPr>
        <p:txBody>
          <a:bodyPr>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defRPr/>
            </a:pPr>
            <a:endParaRPr lang="en-US" altLang="x-none" sz="1400" i="1" smtClean="0"/>
          </a:p>
          <a:p>
            <a:pPr>
              <a:defRPr/>
            </a:pPr>
            <a:endParaRPr lang="en-US" altLang="x-none" sz="1400" i="1" smtClean="0"/>
          </a:p>
        </p:txBody>
      </p:sp>
      <p:sp>
        <p:nvSpPr>
          <p:cNvPr id="1030" name="Rectangle 15"/>
          <p:cNvSpPr>
            <a:spLocks noGrp="1" noChangeArrowheads="1"/>
          </p:cNvSpPr>
          <p:nvPr>
            <p:ph type="title"/>
          </p:nvPr>
        </p:nvSpPr>
        <p:spPr bwMode="auto">
          <a:xfrm>
            <a:off x="563563" y="142875"/>
            <a:ext cx="800417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add title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p:titleStyle>
    <p:body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emf"/><Relationship Id="rId5" Type="http://schemas.openxmlformats.org/officeDocument/2006/relationships/image" Target="../media/image44.pn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emf"/><Relationship Id="rId9"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49.png"/><Relationship Id="rId5" Type="http://schemas.openxmlformats.org/officeDocument/2006/relationships/oleObject" Target="../embeddings/oleObject9.bin"/><Relationship Id="rId6" Type="http://schemas.openxmlformats.org/officeDocument/2006/relationships/image" Target="../media/image50.png"/><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5.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 Id="rId3"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oleObject" Target="../embeddings/oleObject1.bin"/><Relationship Id="rId5" Type="http://schemas.openxmlformats.org/officeDocument/2006/relationships/image" Target="../media/image5.png"/><Relationship Id="rId6"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 Id="rId3"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 Id="rId3"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46.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48.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jp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1" Type="http://schemas.openxmlformats.org/officeDocument/2006/relationships/image" Target="../media/image16.emf"/><Relationship Id="rId12" Type="http://schemas.openxmlformats.org/officeDocument/2006/relationships/oleObject" Target="../embeddings/oleObject5.bin"/><Relationship Id="rId13" Type="http://schemas.openxmlformats.org/officeDocument/2006/relationships/image" Target="../media/image12.emf"/><Relationship Id="rId14" Type="http://schemas.openxmlformats.org/officeDocument/2006/relationships/image" Target="../media/image17.png"/><Relationship Id="rId15" Type="http://schemas.openxmlformats.org/officeDocument/2006/relationships/oleObject" Target="../embeddings/oleObject6.bin"/><Relationship Id="rId16" Type="http://schemas.openxmlformats.org/officeDocument/2006/relationships/image" Target="../media/image13.emf"/><Relationship Id="rId17" Type="http://schemas.openxmlformats.org/officeDocument/2006/relationships/oleObject" Target="../embeddings/oleObject7.bin"/><Relationship Id="rId18" Type="http://schemas.openxmlformats.org/officeDocument/2006/relationships/image" Target="../media/image14.emf"/><Relationship Id="rId1" Type="http://schemas.openxmlformats.org/officeDocument/2006/relationships/vmlDrawing" Target="../drawings/vmlDrawing3.vml"/><Relationship Id="rId2" Type="http://schemas.microsoft.com/office/2007/relationships/media" Target="../media/media1.mp4"/><Relationship Id="rId3" Type="http://schemas.openxmlformats.org/officeDocument/2006/relationships/video" Target="../media/media1.mp4"/><Relationship Id="rId4" Type="http://schemas.openxmlformats.org/officeDocument/2006/relationships/slideLayout" Target="../slideLayouts/slideLayout2.xml"/><Relationship Id="rId5" Type="http://schemas.openxmlformats.org/officeDocument/2006/relationships/notesSlide" Target="../notesSlides/notesSlide1.xml"/><Relationship Id="rId6" Type="http://schemas.openxmlformats.org/officeDocument/2006/relationships/image" Target="../media/image15.emf"/><Relationship Id="rId7" Type="http://schemas.openxmlformats.org/officeDocument/2006/relationships/oleObject" Target="../embeddings/oleObject3.bin"/><Relationship Id="rId8" Type="http://schemas.openxmlformats.org/officeDocument/2006/relationships/image" Target="../media/image10.emf"/><Relationship Id="rId9" Type="http://schemas.openxmlformats.org/officeDocument/2006/relationships/oleObject" Target="../embeddings/oleObject4.bin"/><Relationship Id="rId10"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7.xml"/><Relationship Id="rId6" Type="http://schemas.openxmlformats.org/officeDocument/2006/relationships/notesSlide" Target="../notesSlides/notesSlide2.xml"/><Relationship Id="rId7" Type="http://schemas.openxmlformats.org/officeDocument/2006/relationships/image" Target="../media/image18.png"/><Relationship Id="rId8" Type="http://schemas.openxmlformats.org/officeDocument/2006/relationships/image" Target="../media/image19.png"/><Relationship Id="rId1" Type="http://schemas.microsoft.com/office/2007/relationships/media" Target="../media/media2.mp4"/><Relationship Id="rId2"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4" descr="cumulonimb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p:txBody>
          <a:bodyPr/>
          <a:lstStyle/>
          <a:p>
            <a:endParaRPr lang="x-none" altLang="x-none"/>
          </a:p>
        </p:txBody>
      </p:sp>
      <p:sp>
        <p:nvSpPr>
          <p:cNvPr id="4099" name="Rectangle 3"/>
          <p:cNvSpPr>
            <a:spLocks noGrp="1" noChangeArrowheads="1"/>
          </p:cNvSpPr>
          <p:nvPr>
            <p:ph type="body" idx="1"/>
          </p:nvPr>
        </p:nvSpPr>
        <p:spPr>
          <a:xfrm>
            <a:off x="0" y="900113"/>
            <a:ext cx="8748713" cy="5957887"/>
          </a:xfrm>
        </p:spPr>
        <p:txBody>
          <a:bodyPr/>
          <a:lstStyle/>
          <a:p>
            <a:pPr marL="609600" indent="-609600" algn="ctr">
              <a:lnSpc>
                <a:spcPct val="80000"/>
              </a:lnSpc>
              <a:buFontTx/>
              <a:buNone/>
            </a:pPr>
            <a:r>
              <a:rPr lang="en-US" altLang="x-none" sz="5400" dirty="0">
                <a:latin typeface="Garamond" charset="0"/>
              </a:rPr>
              <a:t>   Lecture </a:t>
            </a:r>
            <a:r>
              <a:rPr lang="en-US" altLang="x-none" sz="5400" dirty="0" smtClean="0">
                <a:latin typeface="Garamond" charset="0"/>
              </a:rPr>
              <a:t>3</a:t>
            </a:r>
            <a:r>
              <a:rPr lang="en-US" altLang="x-none" sz="5400" smtClean="0">
                <a:latin typeface="Garamond" charset="0"/>
              </a:rPr>
              <a:t>: Terrestrial Planets</a:t>
            </a:r>
            <a:endParaRPr lang="en-US" altLang="x-none" sz="20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endParaRPr lang="en-US" altLang="x-none" sz="1800" dirty="0"/>
          </a:p>
          <a:p>
            <a:pPr marL="609600" indent="-609600" algn="ctr">
              <a:lnSpc>
                <a:spcPct val="80000"/>
              </a:lnSpc>
              <a:buFontTx/>
              <a:buNone/>
            </a:pPr>
            <a:r>
              <a:rPr lang="en-US" altLang="x-none" sz="3600" dirty="0">
                <a:solidFill>
                  <a:srgbClr val="000066"/>
                </a:solidFill>
                <a:latin typeface="Arial Unicode MS" charset="0"/>
              </a:rPr>
              <a:t>Adam P. Showman</a:t>
            </a:r>
          </a:p>
          <a:p>
            <a:pPr marL="609600" indent="-609600" algn="ctr">
              <a:lnSpc>
                <a:spcPct val="80000"/>
              </a:lnSpc>
              <a:buFontTx/>
              <a:buNone/>
            </a:pPr>
            <a:r>
              <a:rPr lang="en-US" altLang="x-none" sz="3600" dirty="0">
                <a:solidFill>
                  <a:srgbClr val="000066"/>
                </a:solidFill>
                <a:latin typeface="Arial Unicode MS" charset="0"/>
              </a:rPr>
              <a:t>University of </a:t>
            </a:r>
            <a:r>
              <a:rPr lang="en-US" altLang="x-none" sz="3600" dirty="0" smtClean="0">
                <a:solidFill>
                  <a:srgbClr val="000066"/>
                </a:solidFill>
                <a:latin typeface="Arial Unicode MS" charset="0"/>
              </a:rPr>
              <a:t>Arizona</a:t>
            </a:r>
          </a:p>
          <a:p>
            <a:pPr marL="609600" indent="-609600" algn="ctr">
              <a:lnSpc>
                <a:spcPct val="80000"/>
              </a:lnSpc>
              <a:buFontTx/>
              <a:buNone/>
            </a:pPr>
            <a:r>
              <a:rPr lang="en-US" altLang="x-none" sz="3200" dirty="0">
                <a:solidFill>
                  <a:srgbClr val="000066"/>
                </a:solidFill>
                <a:latin typeface="Arial Unicode MS" charset="0"/>
              </a:rPr>
              <a:t>o</a:t>
            </a:r>
            <a:r>
              <a:rPr lang="en-US" altLang="x-none" sz="3200" dirty="0" smtClean="0">
                <a:solidFill>
                  <a:srgbClr val="000066"/>
                </a:solidFill>
                <a:latin typeface="Arial Unicode MS" charset="0"/>
              </a:rPr>
              <a:t>n sabbatical at Peking University</a:t>
            </a:r>
            <a:endParaRPr lang="en-US" altLang="x-none" sz="3200" dirty="0">
              <a:solidFill>
                <a:srgbClr val="000066"/>
              </a:solidFill>
              <a:latin typeface="Arial Unicode MS" charset="0"/>
            </a:endParaRPr>
          </a:p>
          <a:p>
            <a:pPr marL="609600" indent="-609600" algn="ctr">
              <a:lnSpc>
                <a:spcPct val="80000"/>
              </a:lnSpc>
              <a:buFontTx/>
              <a:buNone/>
            </a:pPr>
            <a:endParaRPr lang="en-US" altLang="x-none" sz="3600" dirty="0">
              <a:solidFill>
                <a:srgbClr val="000066"/>
              </a:solidFill>
              <a:latin typeface="Arial Unicode MS"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texop_review_4_vorticity.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25" y="928688"/>
            <a:ext cx="8355013" cy="489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TextBox 2"/>
          <p:cNvSpPr txBox="1">
            <a:spLocks noChangeArrowheads="1"/>
          </p:cNvSpPr>
          <p:nvPr/>
        </p:nvSpPr>
        <p:spPr bwMode="auto">
          <a:xfrm>
            <a:off x="3292475" y="382588"/>
            <a:ext cx="3032125"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Mid-troposphere vorticity</a:t>
            </a:r>
          </a:p>
        </p:txBody>
      </p:sp>
      <p:sp>
        <p:nvSpPr>
          <p:cNvPr id="4" name="TextBox 3"/>
          <p:cNvSpPr txBox="1"/>
          <p:nvPr/>
        </p:nvSpPr>
        <p:spPr>
          <a:xfrm rot="16200000">
            <a:off x="7751632" y="5187019"/>
            <a:ext cx="2438488" cy="313932"/>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val="647912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rotation-sequenc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2878" y="517525"/>
            <a:ext cx="6896099" cy="6406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TextBox 2"/>
          <p:cNvSpPr txBox="1">
            <a:spLocks noChangeArrowheads="1"/>
          </p:cNvSpPr>
          <p:nvPr/>
        </p:nvSpPr>
        <p:spPr bwMode="auto">
          <a:xfrm>
            <a:off x="533400" y="299362"/>
            <a:ext cx="13843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err="1">
                <a:solidFill>
                  <a:srgbClr val="0070C0"/>
                </a:solidFill>
              </a:rPr>
              <a:t>Streamfunction</a:t>
            </a:r>
            <a:r>
              <a:rPr lang="en-US" sz="1400" dirty="0">
                <a:solidFill>
                  <a:srgbClr val="0070C0"/>
                </a:solidFill>
              </a:rPr>
              <a:t> </a:t>
            </a:r>
          </a:p>
          <a:p>
            <a:pPr>
              <a:buFontTx/>
              <a:buNone/>
            </a:pPr>
            <a:r>
              <a:rPr lang="en-US" sz="1400" dirty="0">
                <a:solidFill>
                  <a:srgbClr val="0070C0"/>
                </a:solidFill>
              </a:rPr>
              <a:t>(color) </a:t>
            </a:r>
          </a:p>
          <a:p>
            <a:pPr>
              <a:buFontTx/>
              <a:buNone/>
            </a:pPr>
            <a:r>
              <a:rPr lang="en-US" sz="1400" dirty="0">
                <a:solidFill>
                  <a:srgbClr val="0070C0"/>
                </a:solidFill>
              </a:rPr>
              <a:t>zonal wind</a:t>
            </a:r>
          </a:p>
          <a:p>
            <a:pPr>
              <a:buFontTx/>
              <a:buNone/>
            </a:pPr>
            <a:r>
              <a:rPr lang="en-US" sz="1400" dirty="0">
                <a:solidFill>
                  <a:srgbClr val="0070C0"/>
                </a:solidFill>
              </a:rPr>
              <a:t>(contours)</a:t>
            </a:r>
          </a:p>
        </p:txBody>
      </p:sp>
      <p:sp>
        <p:nvSpPr>
          <p:cNvPr id="14339" name="TextBox 3"/>
          <p:cNvSpPr txBox="1">
            <a:spLocks noChangeArrowheads="1"/>
          </p:cNvSpPr>
          <p:nvPr/>
        </p:nvSpPr>
        <p:spPr bwMode="auto">
          <a:xfrm>
            <a:off x="8259410" y="-63500"/>
            <a:ext cx="9779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endParaRPr lang="en-US" sz="1400" dirty="0"/>
          </a:p>
          <a:p>
            <a:pPr>
              <a:buFontTx/>
              <a:buNone/>
            </a:pPr>
            <a:r>
              <a:rPr lang="en-US" sz="1400" dirty="0">
                <a:solidFill>
                  <a:srgbClr val="0070C0"/>
                </a:solidFill>
              </a:rPr>
              <a:t>Temp (color)</a:t>
            </a:r>
          </a:p>
          <a:p>
            <a:pPr>
              <a:buFontTx/>
              <a:buNone/>
            </a:pPr>
            <a:r>
              <a:rPr lang="en-US" sz="1400" dirty="0">
                <a:solidFill>
                  <a:srgbClr val="0070C0"/>
                </a:solidFill>
              </a:rPr>
              <a:t>mom flux</a:t>
            </a:r>
          </a:p>
          <a:p>
            <a:pPr>
              <a:buFontTx/>
              <a:buNone/>
            </a:pPr>
            <a:r>
              <a:rPr lang="en-US" sz="1400" dirty="0">
                <a:solidFill>
                  <a:srgbClr val="0070C0"/>
                </a:solidFill>
              </a:rPr>
              <a:t>(contours)</a:t>
            </a:r>
          </a:p>
        </p:txBody>
      </p:sp>
      <p:sp>
        <p:nvSpPr>
          <p:cNvPr id="5" name="TextBox 4"/>
          <p:cNvSpPr txBox="1"/>
          <p:nvPr/>
        </p:nvSpPr>
        <p:spPr>
          <a:xfrm rot="16200000">
            <a:off x="7752736" y="5184967"/>
            <a:ext cx="2436284" cy="318036"/>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
        <p:nvSpPr>
          <p:cNvPr id="7" name="Title 1"/>
          <p:cNvSpPr txBox="1">
            <a:spLocks/>
          </p:cNvSpPr>
          <p:nvPr/>
        </p:nvSpPr>
        <p:spPr>
          <a:xfrm>
            <a:off x="2667000" y="0"/>
            <a:ext cx="4178300" cy="517525"/>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sz="2400" dirty="0" smtClean="0">
                <a:latin typeface="Arial" charset="0"/>
                <a:ea typeface="ＭＳ Ｐゴシック" charset="0"/>
                <a:cs typeface="ＭＳ Ｐゴシック" charset="0"/>
              </a:rPr>
              <a:t>Effect of planetary </a:t>
            </a:r>
            <a:r>
              <a:rPr lang="en-US" sz="2400" dirty="0">
                <a:latin typeface="Arial" charset="0"/>
                <a:ea typeface="ＭＳ Ｐゴシック" charset="0"/>
                <a:cs typeface="ＭＳ Ｐゴシック" charset="0"/>
              </a:rPr>
              <a:t>r</a:t>
            </a:r>
            <a:r>
              <a:rPr lang="en-US" sz="2400" dirty="0" smtClean="0">
                <a:latin typeface="Arial" charset="0"/>
                <a:ea typeface="ＭＳ Ｐゴシック" charset="0"/>
                <a:cs typeface="ＭＳ Ｐゴシック" charset="0"/>
              </a:rPr>
              <a:t>otation</a:t>
            </a:r>
            <a:endParaRPr lang="en-US" sz="2400" dirty="0">
              <a:latin typeface="Arial" charset="0"/>
              <a:ea typeface="ＭＳ Ｐゴシック" charset="0"/>
              <a:cs typeface="ＭＳ Ｐゴシック" charset="0"/>
            </a:endParaRPr>
          </a:p>
        </p:txBody>
      </p:sp>
      <p:sp>
        <p:nvSpPr>
          <p:cNvPr id="2" name="TextBox 1"/>
          <p:cNvSpPr txBox="1"/>
          <p:nvPr/>
        </p:nvSpPr>
        <p:spPr>
          <a:xfrm>
            <a:off x="0" y="1253469"/>
            <a:ext cx="1640506" cy="2308324"/>
          </a:xfrm>
          <a:prstGeom prst="rect">
            <a:avLst/>
          </a:prstGeom>
          <a:noFill/>
        </p:spPr>
        <p:txBody>
          <a:bodyPr wrap="square" rtlCol="0">
            <a:spAutoFit/>
          </a:bodyPr>
          <a:lstStyle/>
          <a:p>
            <a:r>
              <a:rPr lang="en-US" sz="1600" dirty="0"/>
              <a:t>W</a:t>
            </a:r>
            <a:r>
              <a:rPr lang="en-US" sz="1600" dirty="0" smtClean="0"/>
              <a:t>idth of Hadley cell (HC) increases with decreasing rotation rate, becoming nearly global at the slowest rotation rates.</a:t>
            </a:r>
            <a:endParaRPr lang="en-US" sz="1600" dirty="0"/>
          </a:p>
        </p:txBody>
      </p:sp>
      <p:sp>
        <p:nvSpPr>
          <p:cNvPr id="8" name="TextBox 7"/>
          <p:cNvSpPr txBox="1"/>
          <p:nvPr/>
        </p:nvSpPr>
        <p:spPr>
          <a:xfrm>
            <a:off x="4277" y="4125843"/>
            <a:ext cx="1636229" cy="2062103"/>
          </a:xfrm>
          <a:prstGeom prst="rect">
            <a:avLst/>
          </a:prstGeom>
          <a:noFill/>
        </p:spPr>
        <p:txBody>
          <a:bodyPr wrap="square" rtlCol="0">
            <a:spAutoFit/>
          </a:bodyPr>
          <a:lstStyle/>
          <a:p>
            <a:r>
              <a:rPr lang="en-US" sz="1600" dirty="0" smtClean="0"/>
              <a:t>At fast rotation rates, the HC is confined near the equator, and the </a:t>
            </a:r>
            <a:r>
              <a:rPr lang="en-US" sz="1600" dirty="0" err="1" smtClean="0"/>
              <a:t>baroclinic</a:t>
            </a:r>
            <a:r>
              <a:rPr lang="en-US" sz="1600" dirty="0" smtClean="0"/>
              <a:t> zone exhibits multiple eddy-driven jets.</a:t>
            </a:r>
            <a:endParaRPr lang="en-US" sz="1600" dirty="0"/>
          </a:p>
        </p:txBody>
      </p:sp>
    </p:spTree>
    <p:extLst>
      <p:ext uri="{BB962C8B-B14F-4D97-AF65-F5344CB8AC3E}">
        <p14:creationId xmlns:p14="http://schemas.microsoft.com/office/powerpoint/2010/main" val="1799299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8" name="Group 8"/>
          <p:cNvGrpSpPr>
            <a:grpSpLocks/>
          </p:cNvGrpSpPr>
          <p:nvPr/>
        </p:nvGrpSpPr>
        <p:grpSpPr bwMode="auto">
          <a:xfrm>
            <a:off x="425450" y="2292350"/>
            <a:ext cx="3987800" cy="3238499"/>
            <a:chOff x="462843" y="3549177"/>
            <a:chExt cx="3988863" cy="3238492"/>
          </a:xfrm>
        </p:grpSpPr>
        <p:pic>
          <p:nvPicPr>
            <p:cNvPr id="15374" name="Picture 3" descr="delT_rotation.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843" y="3549177"/>
              <a:ext cx="3988863" cy="2948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p:nvCxnSpPr>
          <p:spPr>
            <a:xfrm>
              <a:off x="1047199" y="3771427"/>
              <a:ext cx="1310037" cy="1519235"/>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514440" y="5408136"/>
              <a:ext cx="1445010" cy="584199"/>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5377" name="TextBox 19"/>
            <p:cNvSpPr txBox="1">
              <a:spLocks noChangeArrowheads="1"/>
            </p:cNvSpPr>
            <p:nvPr/>
          </p:nvSpPr>
          <p:spPr bwMode="auto">
            <a:xfrm>
              <a:off x="1390359" y="6497847"/>
              <a:ext cx="2010371" cy="28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a:t>Rotation </a:t>
              </a:r>
              <a:r>
                <a:rPr lang="en-US" sz="1400" dirty="0" smtClean="0"/>
                <a:t>Period (hours)</a:t>
              </a:r>
              <a:endParaRPr lang="en-US" sz="1400" dirty="0"/>
            </a:p>
          </p:txBody>
        </p:sp>
      </p:grpSp>
      <p:grpSp>
        <p:nvGrpSpPr>
          <p:cNvPr id="10" name="Group 9"/>
          <p:cNvGrpSpPr>
            <a:grpSpLocks/>
          </p:cNvGrpSpPr>
          <p:nvPr/>
        </p:nvGrpSpPr>
        <p:grpSpPr bwMode="auto">
          <a:xfrm>
            <a:off x="4720440" y="2331272"/>
            <a:ext cx="4285836" cy="3200714"/>
            <a:chOff x="4834481" y="4286602"/>
            <a:chExt cx="4285389" cy="3200785"/>
          </a:xfrm>
        </p:grpSpPr>
        <p:pic>
          <p:nvPicPr>
            <p:cNvPr id="15371" name="Picture 2" descr="rotation_eddy_mean_mse_flux.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0912" y="4286602"/>
              <a:ext cx="3838958" cy="2871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2" name="TextBox 20"/>
            <p:cNvSpPr txBox="1">
              <a:spLocks noChangeArrowheads="1"/>
            </p:cNvSpPr>
            <p:nvPr/>
          </p:nvSpPr>
          <p:spPr bwMode="auto">
            <a:xfrm>
              <a:off x="6195579" y="7197558"/>
              <a:ext cx="2009625" cy="289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a:t>Rotation </a:t>
              </a:r>
              <a:r>
                <a:rPr lang="en-US" sz="1400" dirty="0" smtClean="0"/>
                <a:t>Period (hours)</a:t>
              </a:r>
              <a:endParaRPr lang="en-US" sz="1400" dirty="0"/>
            </a:p>
          </p:txBody>
        </p:sp>
        <p:sp>
          <p:nvSpPr>
            <p:cNvPr id="15373" name="TextBox 22"/>
            <p:cNvSpPr txBox="1">
              <a:spLocks noChangeArrowheads="1"/>
            </p:cNvSpPr>
            <p:nvPr/>
          </p:nvSpPr>
          <p:spPr bwMode="auto">
            <a:xfrm rot="16200000">
              <a:off x="3755141" y="5666218"/>
              <a:ext cx="2448473" cy="289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smtClean="0"/>
                <a:t> </a:t>
              </a:r>
              <a:r>
                <a:rPr lang="en-US" sz="1400" dirty="0" err="1" smtClean="0"/>
                <a:t>Meridional</a:t>
              </a:r>
              <a:r>
                <a:rPr lang="en-US" sz="1400" dirty="0" smtClean="0"/>
                <a:t> energy </a:t>
              </a:r>
              <a:r>
                <a:rPr lang="en-US" sz="1400" dirty="0"/>
                <a:t>flux (PW)</a:t>
              </a:r>
            </a:p>
          </p:txBody>
        </p:sp>
      </p:grpSp>
      <p:sp>
        <p:nvSpPr>
          <p:cNvPr id="15370" name="TextBox 36"/>
          <p:cNvSpPr txBox="1">
            <a:spLocks noChangeArrowheads="1"/>
          </p:cNvSpPr>
          <p:nvPr/>
        </p:nvSpPr>
        <p:spPr bwMode="auto">
          <a:xfrm rot="-5400000">
            <a:off x="-976322" y="3510758"/>
            <a:ext cx="2506663"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dirty="0"/>
              <a:t>Equator to pole temp. diff.</a:t>
            </a:r>
          </a:p>
        </p:txBody>
      </p:sp>
      <p:sp>
        <p:nvSpPr>
          <p:cNvPr id="19" name="Title 1"/>
          <p:cNvSpPr txBox="1">
            <a:spLocks/>
          </p:cNvSpPr>
          <p:nvPr/>
        </p:nvSpPr>
        <p:spPr>
          <a:xfrm>
            <a:off x="2578100" y="215900"/>
            <a:ext cx="4508500" cy="517525"/>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sz="2400" dirty="0" smtClean="0">
                <a:latin typeface="Arial" charset="0"/>
                <a:ea typeface="ＭＳ Ｐゴシック" charset="0"/>
                <a:cs typeface="ＭＳ Ｐゴシック" charset="0"/>
              </a:rPr>
              <a:t>Effect of planetary </a:t>
            </a:r>
            <a:r>
              <a:rPr lang="en-US" sz="2400" dirty="0">
                <a:latin typeface="Arial" charset="0"/>
                <a:ea typeface="ＭＳ Ｐゴシック" charset="0"/>
                <a:cs typeface="ＭＳ Ｐゴシック" charset="0"/>
              </a:rPr>
              <a:t>r</a:t>
            </a:r>
            <a:r>
              <a:rPr lang="en-US" sz="2400" dirty="0" smtClean="0">
                <a:latin typeface="Arial" charset="0"/>
                <a:ea typeface="ＭＳ Ｐゴシック" charset="0"/>
                <a:cs typeface="ＭＳ Ｐゴシック" charset="0"/>
              </a:rPr>
              <a:t>otation</a:t>
            </a:r>
            <a:endParaRPr lang="en-US" sz="2400" dirty="0">
              <a:latin typeface="Arial" charset="0"/>
              <a:ea typeface="ＭＳ Ｐゴシック" charset="0"/>
              <a:cs typeface="ＭＳ Ｐゴシック" charset="0"/>
            </a:endParaRPr>
          </a:p>
        </p:txBody>
      </p:sp>
      <p:sp>
        <p:nvSpPr>
          <p:cNvPr id="20" name="TextBox 19"/>
          <p:cNvSpPr txBox="1"/>
          <p:nvPr/>
        </p:nvSpPr>
        <p:spPr>
          <a:xfrm>
            <a:off x="6707716" y="6539964"/>
            <a:ext cx="2436284" cy="318036"/>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
        <p:nvSpPr>
          <p:cNvPr id="2" name="TextBox 1"/>
          <p:cNvSpPr txBox="1"/>
          <p:nvPr/>
        </p:nvSpPr>
        <p:spPr>
          <a:xfrm>
            <a:off x="425450" y="927100"/>
            <a:ext cx="8362950" cy="923330"/>
          </a:xfrm>
          <a:prstGeom prst="rect">
            <a:avLst/>
          </a:prstGeom>
          <a:noFill/>
        </p:spPr>
        <p:txBody>
          <a:bodyPr wrap="square" rtlCol="0">
            <a:spAutoFit/>
          </a:bodyPr>
          <a:lstStyle/>
          <a:p>
            <a:r>
              <a:rPr lang="en-US" sz="1800" dirty="0" smtClean="0"/>
              <a:t>The smaller eddies in the more rapidly rotating models are less efficient at transporting thermal energy, and the Hadley cell is narrower, both of which contribute to greater equator-to-pole temperature difference at fast rotation rate. </a:t>
            </a:r>
            <a:endParaRPr lang="en-US" sz="1800" dirty="0"/>
          </a:p>
        </p:txBody>
      </p:sp>
    </p:spTree>
    <p:extLst>
      <p:ext uri="{BB962C8B-B14F-4D97-AF65-F5344CB8AC3E}">
        <p14:creationId xmlns:p14="http://schemas.microsoft.com/office/powerpoint/2010/main" val="92316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0" descr="solar_exp_mse_flux.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88" y="1751013"/>
            <a:ext cx="7797800" cy="257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extBox 6"/>
          <p:cNvSpPr txBox="1">
            <a:spLocks noChangeArrowheads="1"/>
          </p:cNvSpPr>
          <p:nvPr/>
        </p:nvSpPr>
        <p:spPr bwMode="auto">
          <a:xfrm>
            <a:off x="6400800" y="3333750"/>
            <a:ext cx="941388"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Latitude</a:t>
            </a:r>
          </a:p>
        </p:txBody>
      </p:sp>
      <p:sp>
        <p:nvSpPr>
          <p:cNvPr id="17411" name="TextBox 7"/>
          <p:cNvSpPr txBox="1">
            <a:spLocks noChangeArrowheads="1"/>
          </p:cNvSpPr>
          <p:nvPr/>
        </p:nvSpPr>
        <p:spPr bwMode="auto">
          <a:xfrm>
            <a:off x="1466850" y="4308475"/>
            <a:ext cx="1432804" cy="318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dirty="0" smtClean="0"/>
              <a:t>Latitude (</a:t>
            </a:r>
            <a:r>
              <a:rPr lang="en-US" sz="1600" dirty="0" err="1" smtClean="0"/>
              <a:t>deg</a:t>
            </a:r>
            <a:r>
              <a:rPr lang="en-US" sz="1600" dirty="0" smtClean="0"/>
              <a:t>)</a:t>
            </a:r>
            <a:endParaRPr lang="en-US" sz="1600" dirty="0"/>
          </a:p>
        </p:txBody>
      </p:sp>
      <p:sp>
        <p:nvSpPr>
          <p:cNvPr id="17414" name="TextBox 18"/>
          <p:cNvSpPr txBox="1">
            <a:spLocks noChangeArrowheads="1"/>
          </p:cNvSpPr>
          <p:nvPr/>
        </p:nvSpPr>
        <p:spPr bwMode="auto">
          <a:xfrm rot="16200000">
            <a:off x="-749300" y="2825751"/>
            <a:ext cx="1998662" cy="31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dirty="0"/>
              <a:t>Surface temperature</a:t>
            </a:r>
          </a:p>
        </p:txBody>
      </p:sp>
      <p:pic>
        <p:nvPicPr>
          <p:cNvPr id="17415" name="Picture 1" descr="eqpole-variation-solar-flu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6399" y="1758950"/>
            <a:ext cx="4873063" cy="291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563563" y="142875"/>
            <a:ext cx="8004175" cy="715963"/>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Incident stellar flux</a:t>
            </a:r>
            <a:endParaRPr lang="en-US" dirty="0">
              <a:latin typeface="Arial" charset="0"/>
              <a:ea typeface="ＭＳ Ｐゴシック" charset="0"/>
              <a:cs typeface="ＭＳ Ｐゴシック" charset="0"/>
            </a:endParaRPr>
          </a:p>
        </p:txBody>
      </p:sp>
      <p:sp>
        <p:nvSpPr>
          <p:cNvPr id="8" name="TextBox 7"/>
          <p:cNvSpPr txBox="1"/>
          <p:nvPr/>
        </p:nvSpPr>
        <p:spPr>
          <a:xfrm>
            <a:off x="6707716" y="6539964"/>
            <a:ext cx="2436284" cy="318036"/>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val="186576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10"/>
          <p:cNvGrpSpPr>
            <a:grpSpLocks/>
          </p:cNvGrpSpPr>
          <p:nvPr/>
        </p:nvGrpSpPr>
        <p:grpSpPr bwMode="auto">
          <a:xfrm>
            <a:off x="550863" y="904875"/>
            <a:ext cx="8048625" cy="2695575"/>
            <a:chOff x="228167" y="987861"/>
            <a:chExt cx="8508681" cy="3028753"/>
          </a:xfrm>
        </p:grpSpPr>
        <p:pic>
          <p:nvPicPr>
            <p:cNvPr id="21514" name="Picture 3" descr="ps_exp_mse_dT_vs_lat.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738" y="987861"/>
              <a:ext cx="8090110" cy="2694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5" name="TextBox 4"/>
            <p:cNvSpPr txBox="1">
              <a:spLocks noChangeArrowheads="1"/>
            </p:cNvSpPr>
            <p:nvPr/>
          </p:nvSpPr>
          <p:spPr bwMode="auto">
            <a:xfrm rot="-5400000">
              <a:off x="3879157" y="2128484"/>
              <a:ext cx="1948724" cy="336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Energy flux (PW)</a:t>
              </a:r>
            </a:p>
          </p:txBody>
        </p:sp>
        <p:sp>
          <p:nvSpPr>
            <p:cNvPr id="21516" name="TextBox 5"/>
            <p:cNvSpPr txBox="1">
              <a:spLocks noChangeArrowheads="1"/>
            </p:cNvSpPr>
            <p:nvPr/>
          </p:nvSpPr>
          <p:spPr bwMode="auto">
            <a:xfrm rot="-5400000">
              <a:off x="-726149" y="2164072"/>
              <a:ext cx="2244828" cy="336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Surface temperature</a:t>
              </a:r>
            </a:p>
          </p:txBody>
        </p:sp>
        <p:sp>
          <p:nvSpPr>
            <p:cNvPr id="21517" name="TextBox 6"/>
            <p:cNvSpPr txBox="1">
              <a:spLocks noChangeArrowheads="1"/>
            </p:cNvSpPr>
            <p:nvPr/>
          </p:nvSpPr>
          <p:spPr bwMode="auto">
            <a:xfrm>
              <a:off x="6490985" y="3637330"/>
              <a:ext cx="995031" cy="357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Latitude</a:t>
              </a:r>
            </a:p>
          </p:txBody>
        </p:sp>
        <p:sp>
          <p:nvSpPr>
            <p:cNvPr id="21518" name="TextBox 7"/>
            <p:cNvSpPr txBox="1">
              <a:spLocks noChangeArrowheads="1"/>
            </p:cNvSpPr>
            <p:nvPr/>
          </p:nvSpPr>
          <p:spPr bwMode="auto">
            <a:xfrm>
              <a:off x="2145248" y="3659354"/>
              <a:ext cx="995031" cy="357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600"/>
                <a:t>Latitude</a:t>
              </a:r>
            </a:p>
          </p:txBody>
        </p:sp>
      </p:grpSp>
      <p:sp>
        <p:nvSpPr>
          <p:cNvPr id="21510" name="TextBox 17"/>
          <p:cNvSpPr txBox="1">
            <a:spLocks noChangeArrowheads="1"/>
          </p:cNvSpPr>
          <p:nvPr/>
        </p:nvSpPr>
        <p:spPr bwMode="auto">
          <a:xfrm>
            <a:off x="1484313" y="533400"/>
            <a:ext cx="7090353" cy="374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dirty="0"/>
              <a:t>Vary surface </a:t>
            </a:r>
            <a:r>
              <a:rPr lang="en-US" dirty="0" smtClean="0"/>
              <a:t>pressure, keeping </a:t>
            </a:r>
            <a:r>
              <a:rPr lang="en-US" dirty="0"/>
              <a:t>gravity constant at Earth </a:t>
            </a:r>
            <a:r>
              <a:rPr lang="en-US" dirty="0" smtClean="0"/>
              <a:t>value</a:t>
            </a:r>
            <a:endParaRPr lang="en-US" dirty="0"/>
          </a:p>
        </p:txBody>
      </p:sp>
      <p:sp>
        <p:nvSpPr>
          <p:cNvPr id="16" name="Title 1"/>
          <p:cNvSpPr txBox="1">
            <a:spLocks/>
          </p:cNvSpPr>
          <p:nvPr/>
        </p:nvSpPr>
        <p:spPr>
          <a:xfrm>
            <a:off x="2286000" y="127000"/>
            <a:ext cx="5308600" cy="715963"/>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Atmospheric Mass</a:t>
            </a:r>
            <a:endParaRPr lang="en-US" dirty="0">
              <a:latin typeface="Arial" charset="0"/>
              <a:ea typeface="ＭＳ Ｐゴシック" charset="0"/>
              <a:cs typeface="ＭＳ Ｐゴシック" charset="0"/>
            </a:endParaRPr>
          </a:p>
        </p:txBody>
      </p:sp>
      <p:pic>
        <p:nvPicPr>
          <p:cNvPr id="2" name="Picture 1" descr="eqpole-temp-diff-with-atm-ma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695700"/>
            <a:ext cx="5108640" cy="2974394"/>
          </a:xfrm>
          <a:prstGeom prst="rect">
            <a:avLst/>
          </a:prstGeom>
        </p:spPr>
      </p:pic>
      <p:sp>
        <p:nvSpPr>
          <p:cNvPr id="3" name="TextBox 2"/>
          <p:cNvSpPr txBox="1"/>
          <p:nvPr/>
        </p:nvSpPr>
        <p:spPr>
          <a:xfrm>
            <a:off x="5549900" y="6299200"/>
            <a:ext cx="583313" cy="318036"/>
          </a:xfrm>
          <a:prstGeom prst="rect">
            <a:avLst/>
          </a:prstGeom>
          <a:noFill/>
        </p:spPr>
        <p:txBody>
          <a:bodyPr wrap="none" rtlCol="0">
            <a:spAutoFit/>
          </a:bodyPr>
          <a:lstStyle/>
          <a:p>
            <a:pPr>
              <a:buNone/>
            </a:pPr>
            <a:r>
              <a:rPr lang="en-US" sz="1600" b="0" dirty="0" smtClean="0"/>
              <a:t>(bar)</a:t>
            </a:r>
            <a:endParaRPr lang="en-US" sz="1600" b="0" dirty="0"/>
          </a:p>
        </p:txBody>
      </p:sp>
      <p:sp>
        <p:nvSpPr>
          <p:cNvPr id="19" name="TextBox 18"/>
          <p:cNvSpPr txBox="1"/>
          <p:nvPr/>
        </p:nvSpPr>
        <p:spPr>
          <a:xfrm rot="16200000">
            <a:off x="7751632" y="5187019"/>
            <a:ext cx="2438488" cy="313932"/>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val="1591873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circ-variation-with-atm-mas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0"/>
            <a:ext cx="8277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2430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341313" y="1389063"/>
            <a:ext cx="8391525" cy="2775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lgn="just">
              <a:buFont typeface="Arial" charset="0"/>
              <a:buChar char="•"/>
            </a:pPr>
            <a:r>
              <a:rPr lang="en-US" dirty="0"/>
              <a:t>Rotation rate, atmospheric mass, solar constant, planetary mass and planetary mean density have an order unity affect on the </a:t>
            </a:r>
            <a:r>
              <a:rPr lang="en-US" dirty="0" smtClean="0"/>
              <a:t>dynamical structure of the circulation, including the equator </a:t>
            </a:r>
            <a:r>
              <a:rPr lang="en-US" dirty="0"/>
              <a:t>to pole temperature </a:t>
            </a:r>
            <a:r>
              <a:rPr lang="en-US" dirty="0" smtClean="0"/>
              <a:t>gradient.</a:t>
            </a:r>
            <a:endParaRPr lang="en-US" dirty="0"/>
          </a:p>
          <a:p>
            <a:pPr algn="just">
              <a:buFont typeface="Arial" charset="0"/>
              <a:buChar char="•"/>
            </a:pPr>
            <a:endParaRPr lang="en-US" dirty="0"/>
          </a:p>
          <a:p>
            <a:pPr algn="just">
              <a:buFont typeface="Arial" charset="0"/>
              <a:buChar char="•"/>
            </a:pPr>
            <a:r>
              <a:rPr lang="en-US" dirty="0"/>
              <a:t>The equator to pole temperature gradient is important in characterizing climate and habitability (e.g., it is important for determining whether a planet can enter a snowball state).</a:t>
            </a:r>
          </a:p>
          <a:p>
            <a:pPr>
              <a:buFont typeface="Arial" charset="0"/>
              <a:buChar char="•"/>
            </a:pPr>
            <a:endParaRPr lang="en-US" dirty="0"/>
          </a:p>
        </p:txBody>
      </p:sp>
      <p:grpSp>
        <p:nvGrpSpPr>
          <p:cNvPr id="23555" name="Group 16"/>
          <p:cNvGrpSpPr>
            <a:grpSpLocks/>
          </p:cNvGrpSpPr>
          <p:nvPr/>
        </p:nvGrpSpPr>
        <p:grpSpPr bwMode="auto">
          <a:xfrm>
            <a:off x="773113" y="3994150"/>
            <a:ext cx="8034337" cy="2051050"/>
            <a:chOff x="772502" y="4740038"/>
            <a:chExt cx="8035264" cy="2051442"/>
          </a:xfrm>
        </p:grpSpPr>
        <p:sp>
          <p:nvSpPr>
            <p:cNvPr id="23556" name="TextBox 3"/>
            <p:cNvSpPr txBox="1">
              <a:spLocks noChangeArrowheads="1"/>
            </p:cNvSpPr>
            <p:nvPr/>
          </p:nvSpPr>
          <p:spPr bwMode="auto">
            <a:xfrm>
              <a:off x="813529" y="4870979"/>
              <a:ext cx="3659976" cy="374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Temperature gradients increase</a:t>
              </a:r>
            </a:p>
          </p:txBody>
        </p:sp>
        <p:sp>
          <p:nvSpPr>
            <p:cNvPr id="23557" name="TextBox 4"/>
            <p:cNvSpPr txBox="1">
              <a:spLocks noChangeArrowheads="1"/>
            </p:cNvSpPr>
            <p:nvPr/>
          </p:nvSpPr>
          <p:spPr bwMode="auto">
            <a:xfrm>
              <a:off x="5109017" y="4891090"/>
              <a:ext cx="3698749" cy="374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a:t>Temperature gradients decrease</a:t>
              </a:r>
            </a:p>
          </p:txBody>
        </p:sp>
        <p:sp>
          <p:nvSpPr>
            <p:cNvPr id="6" name="TextBox 5"/>
            <p:cNvSpPr txBox="1"/>
            <p:nvPr/>
          </p:nvSpPr>
          <p:spPr>
            <a:xfrm>
              <a:off x="1055110" y="5591101"/>
              <a:ext cx="2749867" cy="1200379"/>
            </a:xfrm>
            <a:prstGeom prst="rect">
              <a:avLst/>
            </a:prstGeom>
            <a:noFill/>
          </p:spPr>
          <p:txBody>
            <a:bodyPr wrap="none">
              <a:spAutoFit/>
            </a:bodyPr>
            <a:lstStyle/>
            <a:p>
              <a:pPr marL="285750" indent="-285750">
                <a:buFont typeface="Arial"/>
                <a:buChar char="•"/>
                <a:defRPr/>
              </a:pPr>
              <a:r>
                <a:rPr lang="en-US" dirty="0"/>
                <a:t>Faster rotation</a:t>
              </a:r>
            </a:p>
            <a:p>
              <a:pPr marL="285750" indent="-285750">
                <a:buFont typeface="Arial"/>
                <a:buChar char="•"/>
                <a:defRPr/>
              </a:pPr>
              <a:r>
                <a:rPr lang="en-US" dirty="0"/>
                <a:t>Larger planetary mass</a:t>
              </a:r>
            </a:p>
            <a:p>
              <a:pPr marL="285750" indent="-285750">
                <a:buFont typeface="Arial"/>
                <a:buChar char="•"/>
                <a:defRPr/>
              </a:pPr>
              <a:r>
                <a:rPr lang="en-US" dirty="0"/>
                <a:t>Larger planetary density</a:t>
              </a:r>
            </a:p>
            <a:p>
              <a:pPr>
                <a:defRPr/>
              </a:pPr>
              <a:endParaRPr lang="en-US" dirty="0"/>
            </a:p>
          </p:txBody>
        </p:sp>
        <p:sp>
          <p:nvSpPr>
            <p:cNvPr id="23559" name="TextBox 6"/>
            <p:cNvSpPr txBox="1">
              <a:spLocks noChangeArrowheads="1"/>
            </p:cNvSpPr>
            <p:nvPr/>
          </p:nvSpPr>
          <p:spPr bwMode="auto">
            <a:xfrm>
              <a:off x="5109017" y="5591151"/>
              <a:ext cx="292900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indent="-285750">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 typeface="Arial" charset="0"/>
                <a:buChar char="•"/>
              </a:pPr>
              <a:r>
                <a:rPr lang="en-US"/>
                <a:t>Larger atmospheric mass</a:t>
              </a:r>
            </a:p>
            <a:p>
              <a:pPr>
                <a:buFont typeface="Arial" charset="0"/>
                <a:buChar char="•"/>
              </a:pPr>
              <a:r>
                <a:rPr lang="en-US"/>
                <a:t>Larger solar flux</a:t>
              </a:r>
            </a:p>
            <a:p>
              <a:pPr>
                <a:buFont typeface="Arial" charset="0"/>
                <a:buChar char="•"/>
              </a:pPr>
              <a:r>
                <a:rPr lang="en-US"/>
                <a:t>Larger radiative time scale</a:t>
              </a:r>
            </a:p>
            <a:p>
              <a:pPr>
                <a:buFont typeface="Arial" charset="0"/>
                <a:buChar char="•"/>
              </a:pPr>
              <a:endParaRPr lang="en-US"/>
            </a:p>
          </p:txBody>
        </p:sp>
        <p:cxnSp>
          <p:nvCxnSpPr>
            <p:cNvPr id="9" name="Straight Connector 8"/>
            <p:cNvCxnSpPr/>
            <p:nvPr/>
          </p:nvCxnSpPr>
          <p:spPr>
            <a:xfrm>
              <a:off x="4570240" y="4740038"/>
              <a:ext cx="0" cy="19053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72502" y="5403740"/>
              <a:ext cx="777488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1" name="Title 1"/>
          <p:cNvSpPr txBox="1">
            <a:spLocks/>
          </p:cNvSpPr>
          <p:nvPr/>
        </p:nvSpPr>
        <p:spPr>
          <a:xfrm>
            <a:off x="563563" y="142875"/>
            <a:ext cx="8004175" cy="715963"/>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Summary</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16223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241300" y="142875"/>
            <a:ext cx="8674100" cy="715963"/>
          </a:xfrm>
        </p:spPr>
        <p:txBody>
          <a:bodyPr/>
          <a:lstStyle/>
          <a:p>
            <a:r>
              <a:rPr lang="en-US" altLang="x-none" sz="2000" dirty="0" err="1"/>
              <a:t>Extratropics</a:t>
            </a:r>
            <a:r>
              <a:rPr lang="en-US" altLang="x-none" sz="2000" dirty="0"/>
              <a:t>: Role of </a:t>
            </a:r>
            <a:r>
              <a:rPr lang="en-US" altLang="x-none" sz="2000" dirty="0" err="1"/>
              <a:t>baroclinic</a:t>
            </a:r>
            <a:r>
              <a:rPr lang="en-US" altLang="x-none" sz="2000" dirty="0"/>
              <a:t> eddies in controlling thermal structure</a:t>
            </a:r>
          </a:p>
        </p:txBody>
      </p:sp>
      <p:pic>
        <p:nvPicPr>
          <p:cNvPr id="7170" name="Content Placeholder 3" descr="schneider-walker-supercriticality.jpg"/>
          <p:cNvPicPr>
            <a:picLocks noGrp="1" noChangeAspect="1"/>
          </p:cNvPicPr>
          <p:nvPr>
            <p:ph idx="1"/>
          </p:nvPr>
        </p:nvPicPr>
        <p:blipFill>
          <a:blip r:embed="rId2">
            <a:extLst>
              <a:ext uri="{28A0092B-C50C-407E-A947-70E740481C1C}">
                <a14:useLocalDpi xmlns:a14="http://schemas.microsoft.com/office/drawing/2010/main" val="0"/>
              </a:ext>
            </a:extLst>
          </a:blip>
          <a:srcRect l="-26570" r="-26570"/>
          <a:stretch>
            <a:fillRect/>
          </a:stretch>
        </p:blipFill>
        <p:spPr>
          <a:xfrm>
            <a:off x="973931" y="2191101"/>
            <a:ext cx="7529513" cy="4124768"/>
          </a:xfrm>
        </p:spPr>
      </p:pic>
      <p:sp>
        <p:nvSpPr>
          <p:cNvPr id="7171" name="TextBox 4"/>
          <p:cNvSpPr txBox="1">
            <a:spLocks noChangeArrowheads="1"/>
          </p:cNvSpPr>
          <p:nvPr/>
        </p:nvSpPr>
        <p:spPr bwMode="auto">
          <a:xfrm rot="-5400000">
            <a:off x="749300" y="4237037"/>
            <a:ext cx="26082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Vertical stratification</a:t>
            </a:r>
          </a:p>
        </p:txBody>
      </p:sp>
      <p:sp>
        <p:nvSpPr>
          <p:cNvPr id="7172" name="TextBox 5"/>
          <p:cNvSpPr txBox="1">
            <a:spLocks noChangeArrowheads="1"/>
          </p:cNvSpPr>
          <p:nvPr/>
        </p:nvSpPr>
        <p:spPr bwMode="auto">
          <a:xfrm>
            <a:off x="2921000" y="6315869"/>
            <a:ext cx="39290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Meridional temperature gradient</a:t>
            </a:r>
          </a:p>
        </p:txBody>
      </p:sp>
      <p:sp>
        <p:nvSpPr>
          <p:cNvPr id="7173" name="TextBox 5"/>
          <p:cNvSpPr txBox="1">
            <a:spLocks noChangeArrowheads="1"/>
          </p:cNvSpPr>
          <p:nvPr/>
        </p:nvSpPr>
        <p:spPr bwMode="auto">
          <a:xfrm rot="16200000">
            <a:off x="7628732" y="5245100"/>
            <a:ext cx="257333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a:t>Schneider &amp; Walker (2006)</a:t>
            </a:r>
          </a:p>
        </p:txBody>
      </p:sp>
      <p:sp>
        <p:nvSpPr>
          <p:cNvPr id="2" name="TextBox 1"/>
          <p:cNvSpPr txBox="1"/>
          <p:nvPr/>
        </p:nvSpPr>
        <p:spPr>
          <a:xfrm>
            <a:off x="431800" y="858838"/>
            <a:ext cx="8483600" cy="1477328"/>
          </a:xfrm>
          <a:prstGeom prst="rect">
            <a:avLst/>
          </a:prstGeom>
          <a:noFill/>
        </p:spPr>
        <p:txBody>
          <a:bodyPr wrap="square" rtlCol="0">
            <a:spAutoFit/>
          </a:bodyPr>
          <a:lstStyle/>
          <a:p>
            <a:r>
              <a:rPr lang="en-US" sz="1800" dirty="0" smtClean="0"/>
              <a:t>Some numerical evidence suggests that </a:t>
            </a:r>
            <a:r>
              <a:rPr lang="en-US" sz="1800" dirty="0" err="1" smtClean="0"/>
              <a:t>baroclinic</a:t>
            </a:r>
            <a:r>
              <a:rPr lang="en-US" sz="1800" dirty="0" smtClean="0"/>
              <a:t> instabilities cause the </a:t>
            </a:r>
            <a:r>
              <a:rPr lang="en-US" sz="1800" dirty="0" err="1" smtClean="0"/>
              <a:t>extratropics</a:t>
            </a:r>
            <a:r>
              <a:rPr lang="en-US" sz="1800" dirty="0" smtClean="0"/>
              <a:t> to adjust to a state where </a:t>
            </a:r>
            <a:r>
              <a:rPr lang="en-US" sz="1800" dirty="0" err="1" smtClean="0"/>
              <a:t>isentropes</a:t>
            </a:r>
            <a:r>
              <a:rPr lang="en-US" sz="1800" dirty="0" smtClean="0"/>
              <a:t> slope by a scale height over a planetary radius (implying that vertical stratification scales with meridional temperature gradient).   This could explain this property of Earth’s </a:t>
            </a:r>
            <a:r>
              <a:rPr lang="en-US" sz="1800" dirty="0" err="1" smtClean="0"/>
              <a:t>extratropics</a:t>
            </a:r>
            <a:r>
              <a:rPr lang="en-US" sz="1800" dirty="0" smtClean="0"/>
              <a:t>.   More on this in the lecture on jets.</a:t>
            </a:r>
            <a:endParaRPr lang="en-US" sz="1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Rossby</a:t>
            </a:r>
            <a:r>
              <a:rPr lang="en-US" dirty="0" smtClean="0"/>
              <a:t> waves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20894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rossby-wave-background.pdf"/>
          <p:cNvPicPr>
            <a:picLocks noGrp="1" noChangeAspect="1"/>
          </p:cNvPicPr>
          <p:nvPr>
            <p:ph idx="1"/>
          </p:nvPr>
        </p:nvPicPr>
        <p:blipFill>
          <a:blip r:embed="rId2">
            <a:extLst>
              <a:ext uri="{28A0092B-C50C-407E-A947-70E740481C1C}">
                <a14:useLocalDpi xmlns:a14="http://schemas.microsoft.com/office/drawing/2010/main" val="0"/>
              </a:ext>
            </a:extLst>
          </a:blip>
          <a:srcRect l="-38757" r="-38757"/>
          <a:stretch>
            <a:fillRect/>
          </a:stretch>
        </p:blipFill>
        <p:spPr>
          <a:xfrm>
            <a:off x="-1828800" y="-792163"/>
            <a:ext cx="13816013" cy="8894763"/>
          </a:xfrm>
          <a:ln w="12700">
            <a:solidFill>
              <a:srgbClr val="FF0000"/>
            </a:solidFill>
            <a:miter lim="800000"/>
            <a:headEnd/>
            <a:tailEnd/>
          </a:ln>
        </p:spPr>
      </p:pic>
      <p:sp>
        <p:nvSpPr>
          <p:cNvPr id="2" name="TextBox 1"/>
          <p:cNvSpPr txBox="1"/>
          <p:nvPr/>
        </p:nvSpPr>
        <p:spPr>
          <a:xfrm>
            <a:off x="93554" y="1231900"/>
            <a:ext cx="2354371" cy="2585323"/>
          </a:xfrm>
          <a:prstGeom prst="rect">
            <a:avLst/>
          </a:prstGeom>
          <a:noFill/>
        </p:spPr>
        <p:txBody>
          <a:bodyPr wrap="square" rtlCol="0">
            <a:spAutoFit/>
          </a:bodyPr>
          <a:lstStyle/>
          <a:p>
            <a:pPr>
              <a:buNone/>
            </a:pPr>
            <a:r>
              <a:rPr lang="en-US" sz="1800" dirty="0" smtClean="0"/>
              <a:t>In the </a:t>
            </a:r>
            <a:r>
              <a:rPr lang="en-US" sz="1800" dirty="0" err="1" smtClean="0"/>
              <a:t>extratropics</a:t>
            </a:r>
            <a:r>
              <a:rPr lang="en-US" sz="1800" dirty="0" smtClean="0"/>
              <a:t>, regions of </a:t>
            </a:r>
            <a:r>
              <a:rPr lang="en-US" sz="1800" dirty="0" err="1" smtClean="0"/>
              <a:t>Rossby</a:t>
            </a:r>
            <a:r>
              <a:rPr lang="en-US" sz="1800" dirty="0" smtClean="0"/>
              <a:t> wave generation correspond to eastward eddy-driven jets.  Regions of </a:t>
            </a:r>
            <a:r>
              <a:rPr lang="en-US" sz="1800" dirty="0" err="1" smtClean="0"/>
              <a:t>Rossby</a:t>
            </a:r>
            <a:r>
              <a:rPr lang="en-US" sz="1800" dirty="0" smtClean="0"/>
              <a:t> wave damping correspond to westward flow. </a:t>
            </a:r>
            <a:endParaRPr lang="en-US" sz="1800" dirty="0"/>
          </a:p>
        </p:txBody>
      </p:sp>
      <p:cxnSp>
        <p:nvCxnSpPr>
          <p:cNvPr id="26628" name="Straight Connector 5"/>
          <p:cNvCxnSpPr>
            <a:cxnSpLocks noChangeShapeType="1"/>
          </p:cNvCxnSpPr>
          <p:nvPr/>
        </p:nvCxnSpPr>
        <p:spPr bwMode="auto">
          <a:xfrm>
            <a:off x="3530600" y="17272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29" name="Straight Connector 7"/>
          <p:cNvCxnSpPr>
            <a:cxnSpLocks noChangeShapeType="1"/>
          </p:cNvCxnSpPr>
          <p:nvPr/>
        </p:nvCxnSpPr>
        <p:spPr bwMode="auto">
          <a:xfrm>
            <a:off x="3098800" y="2019300"/>
            <a:ext cx="1562100" cy="1295400"/>
          </a:xfrm>
          <a:prstGeom prst="line">
            <a:avLst/>
          </a:prstGeom>
          <a:noFill/>
          <a:ln w="12700">
            <a:solidFill>
              <a:srgbClr val="660066">
                <a:alpha val="69019"/>
              </a:srgbClr>
            </a:solidFill>
            <a:round/>
            <a:headEnd/>
            <a:tailEnd/>
          </a:ln>
          <a:extLst>
            <a:ext uri="{909E8E84-426E-40dd-AFC4-6F175D3DCCD1}">
              <a14:hiddenFill xmlns:a14="http://schemas.microsoft.com/office/drawing/2010/main" xmlns="">
                <a:noFill/>
              </a14:hiddenFill>
            </a:ext>
          </a:extLst>
        </p:spPr>
      </p:cxnSp>
      <p:cxnSp>
        <p:nvCxnSpPr>
          <p:cNvPr id="26630" name="Straight Connector 8"/>
          <p:cNvCxnSpPr>
            <a:cxnSpLocks noChangeShapeType="1"/>
          </p:cNvCxnSpPr>
          <p:nvPr/>
        </p:nvCxnSpPr>
        <p:spPr bwMode="auto">
          <a:xfrm>
            <a:off x="3911600" y="13716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1" name="Straight Connector 9"/>
          <p:cNvCxnSpPr>
            <a:cxnSpLocks noChangeShapeType="1"/>
          </p:cNvCxnSpPr>
          <p:nvPr/>
        </p:nvCxnSpPr>
        <p:spPr bwMode="auto">
          <a:xfrm>
            <a:off x="4318000" y="9779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2" name="Straight Connector 10"/>
          <p:cNvCxnSpPr>
            <a:cxnSpLocks noChangeShapeType="1"/>
          </p:cNvCxnSpPr>
          <p:nvPr/>
        </p:nvCxnSpPr>
        <p:spPr bwMode="auto">
          <a:xfrm flipV="1">
            <a:off x="3086100" y="36830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3" name="Straight Connector 13"/>
          <p:cNvCxnSpPr>
            <a:cxnSpLocks noChangeShapeType="1"/>
          </p:cNvCxnSpPr>
          <p:nvPr/>
        </p:nvCxnSpPr>
        <p:spPr bwMode="auto">
          <a:xfrm flipV="1">
            <a:off x="3835400" y="43434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4" name="Straight Connector 14"/>
          <p:cNvCxnSpPr>
            <a:cxnSpLocks noChangeShapeType="1"/>
          </p:cNvCxnSpPr>
          <p:nvPr/>
        </p:nvCxnSpPr>
        <p:spPr bwMode="auto">
          <a:xfrm flipV="1">
            <a:off x="3479800" y="39624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5" name="Straight Connector 15"/>
          <p:cNvCxnSpPr>
            <a:cxnSpLocks noChangeShapeType="1"/>
          </p:cNvCxnSpPr>
          <p:nvPr/>
        </p:nvCxnSpPr>
        <p:spPr bwMode="auto">
          <a:xfrm flipV="1">
            <a:off x="4203700" y="46990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18" name="Straight Arrow Connector 17"/>
          <p:cNvCxnSpPr/>
          <p:nvPr/>
        </p:nvCxnSpPr>
        <p:spPr bwMode="auto">
          <a:xfrm>
            <a:off x="3822700" y="23495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19" name="Straight Arrow Connector 18"/>
          <p:cNvCxnSpPr/>
          <p:nvPr/>
        </p:nvCxnSpPr>
        <p:spPr bwMode="auto">
          <a:xfrm>
            <a:off x="4800600" y="17399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20" name="Straight Arrow Connector 19"/>
          <p:cNvCxnSpPr/>
          <p:nvPr/>
        </p:nvCxnSpPr>
        <p:spPr bwMode="auto">
          <a:xfrm rot="10800000">
            <a:off x="4330700" y="2032000"/>
            <a:ext cx="469900" cy="419100"/>
          </a:xfrm>
          <a:prstGeom prst="straightConnector1">
            <a:avLst/>
          </a:prstGeom>
          <a:noFill/>
          <a:ln w="3810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flipV="1">
            <a:off x="3810000" y="42672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0" name="Straight Arrow Connector 29"/>
          <p:cNvCxnSpPr/>
          <p:nvPr/>
        </p:nvCxnSpPr>
        <p:spPr bwMode="auto">
          <a:xfrm flipV="1">
            <a:off x="4724400" y="48514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1" name="Straight Arrow Connector 30"/>
          <p:cNvCxnSpPr/>
          <p:nvPr/>
        </p:nvCxnSpPr>
        <p:spPr bwMode="auto">
          <a:xfrm rot="10800000" flipV="1">
            <a:off x="4229100" y="4546600"/>
            <a:ext cx="596900" cy="508000"/>
          </a:xfrm>
          <a:prstGeom prst="straightConnector1">
            <a:avLst/>
          </a:prstGeom>
          <a:noFill/>
          <a:ln w="38100" cap="flat" cmpd="sng" algn="ctr">
            <a:solidFill>
              <a:schemeClr val="accent4"/>
            </a:solidFill>
            <a:prstDash val="solid"/>
            <a:round/>
            <a:headEnd type="none" w="med" len="med"/>
            <a:tailEnd type="arrow"/>
          </a:ln>
          <a:effectLst/>
        </p:spPr>
      </p:cxnSp>
      <p:sp>
        <p:nvSpPr>
          <p:cNvPr id="26642" name="Up Arrow 33"/>
          <p:cNvSpPr>
            <a:spLocks noChangeArrowheads="1"/>
          </p:cNvSpPr>
          <p:nvPr/>
        </p:nvSpPr>
        <p:spPr bwMode="auto">
          <a:xfrm rot="-2434532">
            <a:off x="3467100" y="40259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18288" tIns="49212" rIns="18288" bIns="49212"/>
          <a:lstStyle/>
          <a:p>
            <a:pPr marL="366713" indent="-366713" defTabSz="977900"/>
            <a:endParaRPr lang="en-US"/>
          </a:p>
        </p:txBody>
      </p:sp>
      <p:sp>
        <p:nvSpPr>
          <p:cNvPr id="26643" name="Up Arrow 35"/>
          <p:cNvSpPr>
            <a:spLocks noChangeArrowheads="1"/>
          </p:cNvSpPr>
          <p:nvPr/>
        </p:nvSpPr>
        <p:spPr bwMode="auto">
          <a:xfrm rot="-8353595">
            <a:off x="3492500" y="26416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18288" tIns="49212" rIns="18288" bIns="49212"/>
          <a:lstStyle/>
          <a:p>
            <a:pPr marL="366713" indent="-366713" defTabSz="977900"/>
            <a:endParaRPr lang="en-US"/>
          </a:p>
        </p:txBody>
      </p:sp>
      <p:sp>
        <p:nvSpPr>
          <p:cNvPr id="26644" name="Up Arrow 36"/>
          <p:cNvSpPr>
            <a:spLocks noChangeArrowheads="1"/>
          </p:cNvSpPr>
          <p:nvPr/>
        </p:nvSpPr>
        <p:spPr bwMode="auto">
          <a:xfrm>
            <a:off x="4038600" y="1054100"/>
            <a:ext cx="484188" cy="977900"/>
          </a:xfrm>
          <a:prstGeom prst="upArrow">
            <a:avLst>
              <a:gd name="adj1" fmla="val 50000"/>
              <a:gd name="adj2" fmla="val 50024"/>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5" name="Up Arrow 37"/>
          <p:cNvSpPr>
            <a:spLocks noChangeArrowheads="1"/>
          </p:cNvSpPr>
          <p:nvPr/>
        </p:nvSpPr>
        <p:spPr bwMode="auto">
          <a:xfrm>
            <a:off x="266700" y="2286000"/>
            <a:ext cx="406400" cy="482600"/>
          </a:xfrm>
          <a:prstGeom prst="upArrow">
            <a:avLst>
              <a:gd name="adj1" fmla="val 50000"/>
              <a:gd name="adj2" fmla="val 50001"/>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6" name="Up Arrow 38"/>
          <p:cNvSpPr>
            <a:spLocks noChangeArrowheads="1"/>
          </p:cNvSpPr>
          <p:nvPr/>
        </p:nvSpPr>
        <p:spPr bwMode="auto">
          <a:xfrm>
            <a:off x="3911600" y="711200"/>
            <a:ext cx="8001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7" name="Up Arrow 39"/>
          <p:cNvSpPr>
            <a:spLocks noChangeArrowheads="1"/>
          </p:cNvSpPr>
          <p:nvPr/>
        </p:nvSpPr>
        <p:spPr bwMode="auto">
          <a:xfrm rot="10800000">
            <a:off x="3937000" y="5829300"/>
            <a:ext cx="8128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8" name="TextBox 40"/>
          <p:cNvSpPr txBox="1">
            <a:spLocks noChangeArrowheads="1"/>
          </p:cNvSpPr>
          <p:nvPr/>
        </p:nvSpPr>
        <p:spPr bwMode="auto">
          <a:xfrm>
            <a:off x="2679700" y="2451100"/>
            <a:ext cx="91916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49" name="TextBox 41"/>
          <p:cNvSpPr txBox="1">
            <a:spLocks noChangeArrowheads="1"/>
          </p:cNvSpPr>
          <p:nvPr/>
        </p:nvSpPr>
        <p:spPr bwMode="auto">
          <a:xfrm>
            <a:off x="2806700" y="4089400"/>
            <a:ext cx="91916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50" name="TextBox 42"/>
          <p:cNvSpPr txBox="1">
            <a:spLocks noChangeArrowheads="1"/>
          </p:cNvSpPr>
          <p:nvPr/>
        </p:nvSpPr>
        <p:spPr bwMode="auto">
          <a:xfrm>
            <a:off x="4483100" y="711200"/>
            <a:ext cx="11652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6651" name="TextBox 43"/>
          <p:cNvSpPr txBox="1">
            <a:spLocks noChangeArrowheads="1"/>
          </p:cNvSpPr>
          <p:nvPr/>
        </p:nvSpPr>
        <p:spPr bwMode="auto">
          <a:xfrm>
            <a:off x="4483100" y="5765800"/>
            <a:ext cx="11652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32" name="Title 1"/>
          <p:cNvSpPr txBox="1">
            <a:spLocks/>
          </p:cNvSpPr>
          <p:nvPr/>
        </p:nvSpPr>
        <p:spPr bwMode="auto">
          <a:xfrm>
            <a:off x="241300" y="0"/>
            <a:ext cx="8902700" cy="71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Mechanisms of extratropical jet formation: role of </a:t>
            </a:r>
            <a:r>
              <a:rPr lang="en-US" dirty="0" err="1" smtClean="0">
                <a:latin typeface="Arial" charset="0"/>
                <a:ea typeface="ＭＳ Ｐゴシック" charset="0"/>
                <a:cs typeface="ＭＳ Ｐゴシック" charset="0"/>
              </a:rPr>
              <a:t>Rossby</a:t>
            </a:r>
            <a:r>
              <a:rPr lang="en-US" dirty="0" smtClean="0">
                <a:latin typeface="Arial" charset="0"/>
                <a:ea typeface="ＭＳ Ｐゴシック" charset="0"/>
                <a:cs typeface="ＭＳ Ｐゴシック" charset="0"/>
              </a:rPr>
              <a:t> waves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72901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Content Placeholder 3" descr="schematic-etpcirc-pencil-sketch-cropped.jpg"/>
          <p:cNvPicPr>
            <a:picLocks noGrp="1" noChangeAspect="1"/>
          </p:cNvPicPr>
          <p:nvPr>
            <p:ph idx="1"/>
          </p:nvPr>
        </p:nvPicPr>
        <p:blipFill>
          <a:blip r:embed="rId2">
            <a:extLst>
              <a:ext uri="{28A0092B-C50C-407E-A947-70E740481C1C}">
                <a14:useLocalDpi xmlns:a14="http://schemas.microsoft.com/office/drawing/2010/main" val="0"/>
              </a:ext>
            </a:extLst>
          </a:blip>
          <a:srcRect t="-4242" b="-4242"/>
          <a:stretch>
            <a:fillRect/>
          </a:stretch>
        </p:blipFill>
        <p:spPr>
          <a:xfrm>
            <a:off x="446088" y="1079500"/>
            <a:ext cx="8266112" cy="5321300"/>
          </a:xfrm>
        </p:spPr>
      </p:pic>
      <p:sp>
        <p:nvSpPr>
          <p:cNvPr id="24578" name="TextBox 4"/>
          <p:cNvSpPr txBox="1">
            <a:spLocks noChangeArrowheads="1"/>
          </p:cNvSpPr>
          <p:nvPr/>
        </p:nvSpPr>
        <p:spPr bwMode="auto">
          <a:xfrm>
            <a:off x="723900" y="165100"/>
            <a:ext cx="79883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lgn="ctr">
              <a:buFontTx/>
              <a:buNone/>
            </a:pPr>
            <a:r>
              <a:rPr lang="en-US" altLang="x-none" sz="2400" dirty="0"/>
              <a:t>Recap of qualitative dynamical regimes:</a:t>
            </a:r>
          </a:p>
        </p:txBody>
      </p:sp>
      <p:sp>
        <p:nvSpPr>
          <p:cNvPr id="24579" name="TextBox 1"/>
          <p:cNvSpPr txBox="1">
            <a:spLocks noChangeArrowheads="1"/>
          </p:cNvSpPr>
          <p:nvPr/>
        </p:nvSpPr>
        <p:spPr bwMode="auto">
          <a:xfrm>
            <a:off x="3062288" y="6378575"/>
            <a:ext cx="5916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lgn="r">
              <a:buFontTx/>
              <a:buNone/>
            </a:pPr>
            <a:r>
              <a:rPr lang="en-US" altLang="x-none" sz="1400" dirty="0">
                <a:solidFill>
                  <a:schemeClr val="bg2"/>
                </a:solidFill>
              </a:rPr>
              <a:t>Showman et al. (2013, “Atmospheric circulation of terrestrial exoplanets” in the book </a:t>
            </a:r>
            <a:r>
              <a:rPr lang="en-US" altLang="x-none" sz="1400" i="1" dirty="0">
                <a:solidFill>
                  <a:schemeClr val="bg2"/>
                </a:solidFill>
              </a:rPr>
              <a:t>Comparative Climatology of Terrestrial Planets</a:t>
            </a:r>
            <a:r>
              <a:rPr lang="en-US" altLang="x-none" sz="1400" dirty="0">
                <a:solidFill>
                  <a:schemeClr val="bg2"/>
                </a:solidFill>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rossby-wave-background.pdf"/>
          <p:cNvPicPr>
            <a:picLocks noGrp="1" noChangeAspect="1"/>
          </p:cNvPicPr>
          <p:nvPr>
            <p:ph idx="1"/>
          </p:nvPr>
        </p:nvPicPr>
        <p:blipFill>
          <a:blip r:embed="rId2">
            <a:extLst>
              <a:ext uri="{28A0092B-C50C-407E-A947-70E740481C1C}">
                <a14:useLocalDpi xmlns:a14="http://schemas.microsoft.com/office/drawing/2010/main" val="0"/>
              </a:ext>
            </a:extLst>
          </a:blip>
          <a:srcRect l="-38757" r="-38757"/>
          <a:stretch>
            <a:fillRect/>
          </a:stretch>
        </p:blipFill>
        <p:spPr>
          <a:xfrm>
            <a:off x="-1828800" y="-792163"/>
            <a:ext cx="13816013" cy="8894763"/>
          </a:xfrm>
          <a:ln w="12700">
            <a:solidFill>
              <a:srgbClr val="FF0000"/>
            </a:solidFill>
            <a:miter lim="800000"/>
            <a:headEnd/>
            <a:tailEnd/>
          </a:ln>
        </p:spPr>
      </p:pic>
      <p:sp>
        <p:nvSpPr>
          <p:cNvPr id="26627" name="Title 1"/>
          <p:cNvSpPr>
            <a:spLocks noGrp="1"/>
          </p:cNvSpPr>
          <p:nvPr>
            <p:ph type="title"/>
          </p:nvPr>
        </p:nvSpPr>
        <p:spPr>
          <a:xfrm>
            <a:off x="241300" y="0"/>
            <a:ext cx="8902700" cy="715963"/>
          </a:xfrm>
        </p:spPr>
        <p:txBody>
          <a:bodyPr/>
          <a:lstStyle/>
          <a:p>
            <a:r>
              <a:rPr lang="en-US" dirty="0" smtClean="0">
                <a:latin typeface="Arial" charset="0"/>
                <a:ea typeface="ＭＳ Ｐゴシック" charset="0"/>
                <a:cs typeface="ＭＳ Ｐゴシック" charset="0"/>
              </a:rPr>
              <a:t>Mechanisms of </a:t>
            </a:r>
            <a:r>
              <a:rPr lang="en-US" dirty="0">
                <a:latin typeface="Arial" charset="0"/>
                <a:ea typeface="ＭＳ Ｐゴシック" charset="0"/>
                <a:cs typeface="ＭＳ Ｐゴシック" charset="0"/>
              </a:rPr>
              <a:t>jet </a:t>
            </a:r>
            <a:r>
              <a:rPr lang="en-US" dirty="0" smtClean="0">
                <a:latin typeface="Arial" charset="0"/>
                <a:ea typeface="ＭＳ Ｐゴシック" charset="0"/>
                <a:cs typeface="ＭＳ Ｐゴシック" charset="0"/>
              </a:rPr>
              <a:t>formation: role of </a:t>
            </a:r>
            <a:r>
              <a:rPr lang="en-US" dirty="0" err="1" smtClean="0">
                <a:latin typeface="Arial" charset="0"/>
                <a:ea typeface="ＭＳ Ｐゴシック" charset="0"/>
                <a:cs typeface="ＭＳ Ｐゴシック" charset="0"/>
              </a:rPr>
              <a:t>Rossby</a:t>
            </a:r>
            <a:r>
              <a:rPr lang="en-US" dirty="0" smtClean="0">
                <a:latin typeface="Arial" charset="0"/>
                <a:ea typeface="ＭＳ Ｐゴシック" charset="0"/>
                <a:cs typeface="ＭＳ Ｐゴシック" charset="0"/>
              </a:rPr>
              <a:t> waves</a:t>
            </a:r>
            <a:endParaRPr lang="en-US" dirty="0">
              <a:latin typeface="Arial" charset="0"/>
              <a:ea typeface="ＭＳ Ｐゴシック" charset="0"/>
              <a:cs typeface="ＭＳ Ｐゴシック" charset="0"/>
            </a:endParaRPr>
          </a:p>
        </p:txBody>
      </p:sp>
      <p:cxnSp>
        <p:nvCxnSpPr>
          <p:cNvPr id="26628" name="Straight Connector 5"/>
          <p:cNvCxnSpPr>
            <a:cxnSpLocks noChangeShapeType="1"/>
          </p:cNvCxnSpPr>
          <p:nvPr/>
        </p:nvCxnSpPr>
        <p:spPr bwMode="auto">
          <a:xfrm>
            <a:off x="3530600" y="17272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29" name="Straight Connector 7"/>
          <p:cNvCxnSpPr>
            <a:cxnSpLocks noChangeShapeType="1"/>
          </p:cNvCxnSpPr>
          <p:nvPr/>
        </p:nvCxnSpPr>
        <p:spPr bwMode="auto">
          <a:xfrm>
            <a:off x="3098800" y="2019300"/>
            <a:ext cx="1562100" cy="1295400"/>
          </a:xfrm>
          <a:prstGeom prst="line">
            <a:avLst/>
          </a:prstGeom>
          <a:noFill/>
          <a:ln w="12700">
            <a:solidFill>
              <a:srgbClr val="660066">
                <a:alpha val="69019"/>
              </a:srgbClr>
            </a:solidFill>
            <a:round/>
            <a:headEnd/>
            <a:tailEnd/>
          </a:ln>
          <a:extLst>
            <a:ext uri="{909E8E84-426E-40dd-AFC4-6F175D3DCCD1}">
              <a14:hiddenFill xmlns:a14="http://schemas.microsoft.com/office/drawing/2010/main" xmlns="">
                <a:noFill/>
              </a14:hiddenFill>
            </a:ext>
          </a:extLst>
        </p:spPr>
      </p:cxnSp>
      <p:cxnSp>
        <p:nvCxnSpPr>
          <p:cNvPr id="26630" name="Straight Connector 8"/>
          <p:cNvCxnSpPr>
            <a:cxnSpLocks noChangeShapeType="1"/>
          </p:cNvCxnSpPr>
          <p:nvPr/>
        </p:nvCxnSpPr>
        <p:spPr bwMode="auto">
          <a:xfrm>
            <a:off x="3911600" y="13716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1" name="Straight Connector 9"/>
          <p:cNvCxnSpPr>
            <a:cxnSpLocks noChangeShapeType="1"/>
          </p:cNvCxnSpPr>
          <p:nvPr/>
        </p:nvCxnSpPr>
        <p:spPr bwMode="auto">
          <a:xfrm>
            <a:off x="4318000" y="9779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2" name="Straight Connector 10"/>
          <p:cNvCxnSpPr>
            <a:cxnSpLocks noChangeShapeType="1"/>
          </p:cNvCxnSpPr>
          <p:nvPr/>
        </p:nvCxnSpPr>
        <p:spPr bwMode="auto">
          <a:xfrm flipV="1">
            <a:off x="3086100" y="36830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3" name="Straight Connector 13"/>
          <p:cNvCxnSpPr>
            <a:cxnSpLocks noChangeShapeType="1"/>
          </p:cNvCxnSpPr>
          <p:nvPr/>
        </p:nvCxnSpPr>
        <p:spPr bwMode="auto">
          <a:xfrm flipV="1">
            <a:off x="3835400" y="43434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4" name="Straight Connector 14"/>
          <p:cNvCxnSpPr>
            <a:cxnSpLocks noChangeShapeType="1"/>
          </p:cNvCxnSpPr>
          <p:nvPr/>
        </p:nvCxnSpPr>
        <p:spPr bwMode="auto">
          <a:xfrm flipV="1">
            <a:off x="3479800" y="39624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5" name="Straight Connector 15"/>
          <p:cNvCxnSpPr>
            <a:cxnSpLocks noChangeShapeType="1"/>
          </p:cNvCxnSpPr>
          <p:nvPr/>
        </p:nvCxnSpPr>
        <p:spPr bwMode="auto">
          <a:xfrm flipV="1">
            <a:off x="4203700" y="46990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18" name="Straight Arrow Connector 17"/>
          <p:cNvCxnSpPr/>
          <p:nvPr/>
        </p:nvCxnSpPr>
        <p:spPr bwMode="auto">
          <a:xfrm>
            <a:off x="3822700" y="23495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19" name="Straight Arrow Connector 18"/>
          <p:cNvCxnSpPr/>
          <p:nvPr/>
        </p:nvCxnSpPr>
        <p:spPr bwMode="auto">
          <a:xfrm>
            <a:off x="4800600" y="17399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20" name="Straight Arrow Connector 19"/>
          <p:cNvCxnSpPr/>
          <p:nvPr/>
        </p:nvCxnSpPr>
        <p:spPr bwMode="auto">
          <a:xfrm rot="10800000">
            <a:off x="4330700" y="2032000"/>
            <a:ext cx="469900" cy="419100"/>
          </a:xfrm>
          <a:prstGeom prst="straightConnector1">
            <a:avLst/>
          </a:prstGeom>
          <a:noFill/>
          <a:ln w="3810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flipV="1">
            <a:off x="3810000" y="42672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0" name="Straight Arrow Connector 29"/>
          <p:cNvCxnSpPr/>
          <p:nvPr/>
        </p:nvCxnSpPr>
        <p:spPr bwMode="auto">
          <a:xfrm flipV="1">
            <a:off x="4724400" y="48514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1" name="Straight Arrow Connector 30"/>
          <p:cNvCxnSpPr/>
          <p:nvPr/>
        </p:nvCxnSpPr>
        <p:spPr bwMode="auto">
          <a:xfrm rot="10800000" flipV="1">
            <a:off x="4229100" y="4546600"/>
            <a:ext cx="596900" cy="508000"/>
          </a:xfrm>
          <a:prstGeom prst="straightConnector1">
            <a:avLst/>
          </a:prstGeom>
          <a:noFill/>
          <a:ln w="38100" cap="flat" cmpd="sng" algn="ctr">
            <a:solidFill>
              <a:schemeClr val="accent4"/>
            </a:solidFill>
            <a:prstDash val="solid"/>
            <a:round/>
            <a:headEnd type="none" w="med" len="med"/>
            <a:tailEnd type="arrow"/>
          </a:ln>
          <a:effectLst/>
        </p:spPr>
      </p:cxnSp>
      <p:sp>
        <p:nvSpPr>
          <p:cNvPr id="26642" name="Up Arrow 33"/>
          <p:cNvSpPr>
            <a:spLocks noChangeArrowheads="1"/>
          </p:cNvSpPr>
          <p:nvPr/>
        </p:nvSpPr>
        <p:spPr bwMode="auto">
          <a:xfrm rot="-2434532">
            <a:off x="3467100" y="40259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18288" tIns="49212" rIns="18288" bIns="49212"/>
          <a:lstStyle/>
          <a:p>
            <a:pPr marL="366713" indent="-366713" defTabSz="977900"/>
            <a:endParaRPr lang="en-US"/>
          </a:p>
        </p:txBody>
      </p:sp>
      <p:sp>
        <p:nvSpPr>
          <p:cNvPr id="26643" name="Up Arrow 35"/>
          <p:cNvSpPr>
            <a:spLocks noChangeArrowheads="1"/>
          </p:cNvSpPr>
          <p:nvPr/>
        </p:nvSpPr>
        <p:spPr bwMode="auto">
          <a:xfrm rot="-8353595">
            <a:off x="3492500" y="26416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18288" tIns="49212" rIns="18288" bIns="49212"/>
          <a:lstStyle/>
          <a:p>
            <a:pPr marL="366713" indent="-366713" defTabSz="977900"/>
            <a:endParaRPr lang="en-US"/>
          </a:p>
        </p:txBody>
      </p:sp>
      <p:sp>
        <p:nvSpPr>
          <p:cNvPr id="26644" name="Up Arrow 36"/>
          <p:cNvSpPr>
            <a:spLocks noChangeArrowheads="1"/>
          </p:cNvSpPr>
          <p:nvPr/>
        </p:nvSpPr>
        <p:spPr bwMode="auto">
          <a:xfrm>
            <a:off x="4038600" y="1054100"/>
            <a:ext cx="484188" cy="977900"/>
          </a:xfrm>
          <a:prstGeom prst="upArrow">
            <a:avLst>
              <a:gd name="adj1" fmla="val 50000"/>
              <a:gd name="adj2" fmla="val 50024"/>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5" name="Up Arrow 37"/>
          <p:cNvSpPr>
            <a:spLocks noChangeArrowheads="1"/>
          </p:cNvSpPr>
          <p:nvPr/>
        </p:nvSpPr>
        <p:spPr bwMode="auto">
          <a:xfrm>
            <a:off x="266700" y="2286000"/>
            <a:ext cx="406400" cy="482600"/>
          </a:xfrm>
          <a:prstGeom prst="upArrow">
            <a:avLst>
              <a:gd name="adj1" fmla="val 50000"/>
              <a:gd name="adj2" fmla="val 50001"/>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6" name="Up Arrow 38"/>
          <p:cNvSpPr>
            <a:spLocks noChangeArrowheads="1"/>
          </p:cNvSpPr>
          <p:nvPr/>
        </p:nvSpPr>
        <p:spPr bwMode="auto">
          <a:xfrm>
            <a:off x="3911600" y="711200"/>
            <a:ext cx="8001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7" name="Up Arrow 39"/>
          <p:cNvSpPr>
            <a:spLocks noChangeArrowheads="1"/>
          </p:cNvSpPr>
          <p:nvPr/>
        </p:nvSpPr>
        <p:spPr bwMode="auto">
          <a:xfrm rot="10800000">
            <a:off x="3937000" y="5829300"/>
            <a:ext cx="8128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8" name="TextBox 40"/>
          <p:cNvSpPr txBox="1">
            <a:spLocks noChangeArrowheads="1"/>
          </p:cNvSpPr>
          <p:nvPr/>
        </p:nvSpPr>
        <p:spPr bwMode="auto">
          <a:xfrm>
            <a:off x="2679700" y="2451100"/>
            <a:ext cx="91916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49" name="TextBox 41"/>
          <p:cNvSpPr txBox="1">
            <a:spLocks noChangeArrowheads="1"/>
          </p:cNvSpPr>
          <p:nvPr/>
        </p:nvSpPr>
        <p:spPr bwMode="auto">
          <a:xfrm>
            <a:off x="2806700" y="4089400"/>
            <a:ext cx="91916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50" name="TextBox 42"/>
          <p:cNvSpPr txBox="1">
            <a:spLocks noChangeArrowheads="1"/>
          </p:cNvSpPr>
          <p:nvPr/>
        </p:nvSpPr>
        <p:spPr bwMode="auto">
          <a:xfrm>
            <a:off x="4483100" y="711200"/>
            <a:ext cx="11652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6651" name="TextBox 43"/>
          <p:cNvSpPr txBox="1">
            <a:spLocks noChangeArrowheads="1"/>
          </p:cNvSpPr>
          <p:nvPr/>
        </p:nvSpPr>
        <p:spPr bwMode="auto">
          <a:xfrm>
            <a:off x="4483100" y="5765800"/>
            <a:ext cx="11652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 name="TextBox 1"/>
          <p:cNvSpPr txBox="1"/>
          <p:nvPr/>
        </p:nvSpPr>
        <p:spPr>
          <a:xfrm>
            <a:off x="5651500" y="2425700"/>
            <a:ext cx="1187194" cy="487313"/>
          </a:xfrm>
          <a:prstGeom prst="rect">
            <a:avLst/>
          </a:prstGeom>
          <a:noFill/>
        </p:spPr>
        <p:txBody>
          <a:bodyPr wrap="none" rtlCol="0">
            <a:spAutoFit/>
          </a:bodyPr>
          <a:lstStyle/>
          <a:p>
            <a:pPr>
              <a:buNone/>
            </a:pPr>
            <a:r>
              <a:rPr lang="en-US" sz="2800" dirty="0" err="1" smtClean="0">
                <a:solidFill>
                  <a:srgbClr val="C03D38"/>
                </a:solidFill>
              </a:rPr>
              <a:t>u’v</a:t>
            </a:r>
            <a:r>
              <a:rPr lang="en-US" sz="2800" dirty="0" smtClean="0">
                <a:solidFill>
                  <a:srgbClr val="C03D38"/>
                </a:solidFill>
              </a:rPr>
              <a:t>’&lt;0</a:t>
            </a:r>
            <a:endParaRPr lang="en-US" sz="2800" dirty="0">
              <a:solidFill>
                <a:srgbClr val="C03D38"/>
              </a:solidFill>
            </a:endParaRPr>
          </a:p>
        </p:txBody>
      </p:sp>
      <p:sp>
        <p:nvSpPr>
          <p:cNvPr id="29" name="TextBox 28"/>
          <p:cNvSpPr txBox="1"/>
          <p:nvPr/>
        </p:nvSpPr>
        <p:spPr>
          <a:xfrm>
            <a:off x="5613400" y="4089400"/>
            <a:ext cx="1460500" cy="487313"/>
          </a:xfrm>
          <a:prstGeom prst="rect">
            <a:avLst/>
          </a:prstGeom>
          <a:noFill/>
        </p:spPr>
        <p:txBody>
          <a:bodyPr wrap="square" rtlCol="0">
            <a:spAutoFit/>
          </a:bodyPr>
          <a:lstStyle/>
          <a:p>
            <a:pPr>
              <a:buNone/>
            </a:pPr>
            <a:r>
              <a:rPr lang="en-US" sz="2800" dirty="0" err="1" smtClean="0">
                <a:solidFill>
                  <a:srgbClr val="C03D38"/>
                </a:solidFill>
              </a:rPr>
              <a:t>u’v</a:t>
            </a:r>
            <a:r>
              <a:rPr lang="en-US" sz="2800" dirty="0" smtClean="0">
                <a:solidFill>
                  <a:srgbClr val="C03D38"/>
                </a:solidFill>
              </a:rPr>
              <a:t>’&gt;0</a:t>
            </a:r>
            <a:endParaRPr lang="en-US" sz="2800" dirty="0">
              <a:solidFill>
                <a:srgbClr val="C03D38"/>
              </a:solidFill>
            </a:endParaRPr>
          </a:p>
        </p:txBody>
      </p:sp>
      <p:sp>
        <p:nvSpPr>
          <p:cNvPr id="32" name="Rectangle 2"/>
          <p:cNvSpPr txBox="1">
            <a:spLocks noChangeArrowheads="1"/>
          </p:cNvSpPr>
          <p:nvPr/>
        </p:nvSpPr>
        <p:spPr bwMode="auto">
          <a:xfrm>
            <a:off x="139700" y="3886199"/>
            <a:ext cx="2133600" cy="2844801"/>
          </a:xfrm>
          <a:prstGeom prst="rect">
            <a:avLst/>
          </a:prstGeom>
          <a:noFill/>
          <a:ln w="12700">
            <a:solidFill>
              <a:srgbClr val="8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eaLnBrk="1" hangingPunct="1">
              <a:buNone/>
            </a:pPr>
            <a:endParaRPr lang="en-US" dirty="0">
              <a:solidFill>
                <a:srgbClr val="800000"/>
              </a:solidFill>
              <a:latin typeface="Arial" charset="0"/>
              <a:cs typeface="Arial"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3" y="3040666"/>
            <a:ext cx="2154237" cy="614552"/>
          </a:xfrm>
          <a:prstGeom prst="rect">
            <a:avLst/>
          </a:prstGeom>
        </p:spPr>
      </p:pic>
      <p:sp>
        <p:nvSpPr>
          <p:cNvPr id="3" name="TextBox 2"/>
          <p:cNvSpPr txBox="1"/>
          <p:nvPr/>
        </p:nvSpPr>
        <p:spPr>
          <a:xfrm>
            <a:off x="176104" y="4089400"/>
            <a:ext cx="2109895" cy="2308324"/>
          </a:xfrm>
          <a:prstGeom prst="rect">
            <a:avLst/>
          </a:prstGeom>
          <a:noFill/>
        </p:spPr>
        <p:txBody>
          <a:bodyPr wrap="square" rtlCol="0">
            <a:spAutoFit/>
          </a:bodyPr>
          <a:lstStyle/>
          <a:p>
            <a:r>
              <a:rPr lang="en-US" sz="1600" dirty="0" smtClean="0"/>
              <a:t>The eddy acceleration term is positive (eastward) in the region of </a:t>
            </a:r>
            <a:r>
              <a:rPr lang="en-US" sz="1600" dirty="0" err="1" smtClean="0"/>
              <a:t>Rossby</a:t>
            </a:r>
            <a:r>
              <a:rPr lang="en-US" sz="1600" dirty="0" smtClean="0"/>
              <a:t> wave generation, and negative (westward) in the region of </a:t>
            </a:r>
            <a:r>
              <a:rPr lang="en-US" sz="1600" dirty="0" err="1" smtClean="0"/>
              <a:t>Rossby</a:t>
            </a:r>
            <a:r>
              <a:rPr lang="en-US" sz="1600" dirty="0" smtClean="0"/>
              <a:t> wave damping/breaking.</a:t>
            </a:r>
            <a:endParaRPr lang="en-US" sz="1600" dirty="0"/>
          </a:p>
        </p:txBody>
      </p:sp>
    </p:spTree>
    <p:extLst>
      <p:ext uri="{BB962C8B-B14F-4D97-AF65-F5344CB8AC3E}">
        <p14:creationId xmlns:p14="http://schemas.microsoft.com/office/powerpoint/2010/main" val="427301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tLang="x-none"/>
              <a:t>Zonal jets</a:t>
            </a:r>
          </a:p>
        </p:txBody>
      </p:sp>
      <p:pic>
        <p:nvPicPr>
          <p:cNvPr id="9218" name="Content Placeholder 3" descr="schneider-walker-2006-models.jpg"/>
          <p:cNvPicPr>
            <a:picLocks noGrp="1" noChangeAspect="1"/>
          </p:cNvPicPr>
          <p:nvPr>
            <p:ph idx="1"/>
          </p:nvPr>
        </p:nvPicPr>
        <p:blipFill>
          <a:blip r:embed="rId2">
            <a:extLst>
              <a:ext uri="{28A0092B-C50C-407E-A947-70E740481C1C}">
                <a14:useLocalDpi xmlns:a14="http://schemas.microsoft.com/office/drawing/2010/main" val="0"/>
              </a:ext>
            </a:extLst>
          </a:blip>
          <a:srcRect l="-11249" r="-11249"/>
          <a:stretch>
            <a:fillRect/>
          </a:stretch>
        </p:blipFill>
        <p:spPr>
          <a:xfrm>
            <a:off x="342900" y="1036638"/>
            <a:ext cx="8051800" cy="5183187"/>
          </a:xfrm>
        </p:spPr>
      </p:pic>
      <p:sp>
        <p:nvSpPr>
          <p:cNvPr id="9219" name="TextBox 4"/>
          <p:cNvSpPr txBox="1">
            <a:spLocks noChangeArrowheads="1"/>
          </p:cNvSpPr>
          <p:nvPr/>
        </p:nvSpPr>
        <p:spPr bwMode="auto">
          <a:xfrm>
            <a:off x="6570663" y="6540500"/>
            <a:ext cx="257333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a:t>Schneider &amp; Walker (2006)</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Hadley circulation</a:t>
            </a:r>
            <a:endParaRPr lang="en-US" dirty="0"/>
          </a:p>
        </p:txBody>
      </p:sp>
      <p:sp>
        <p:nvSpPr>
          <p:cNvPr id="3" name="Content Placeholder 2"/>
          <p:cNvSpPr>
            <a:spLocks noGrp="1"/>
          </p:cNvSpPr>
          <p:nvPr>
            <p:ph idx="1"/>
          </p:nvPr>
        </p:nvSpPr>
        <p:spPr>
          <a:xfrm>
            <a:off x="204788" y="757238"/>
            <a:ext cx="8748712" cy="6100762"/>
          </a:xfrm>
        </p:spPr>
        <p:txBody>
          <a:bodyPr/>
          <a:lstStyle/>
          <a:p>
            <a:pPr marL="0" indent="0">
              <a:buNone/>
            </a:pPr>
            <a:r>
              <a:rPr lang="en-US" sz="1600" dirty="0" smtClean="0"/>
              <a:t>Regulates the thermal structure in the tropics.  Exerts a significant effect on the mean climate.  </a:t>
            </a:r>
            <a:r>
              <a:rPr lang="en-US" sz="1600" dirty="0"/>
              <a:t> </a:t>
            </a:r>
            <a:r>
              <a:rPr lang="en-US" sz="1600" dirty="0" smtClean="0"/>
              <a:t>Although the real Hadley cell has strong 3D structure, it can be idealized as a 2D circulation—unlike the case of heat transport by </a:t>
            </a:r>
            <a:r>
              <a:rPr lang="en-US" sz="1600" dirty="0" err="1" smtClean="0"/>
              <a:t>baroclinic</a:t>
            </a:r>
            <a:r>
              <a:rPr lang="en-US" sz="1600" dirty="0" smtClean="0"/>
              <a:t> eddies in the </a:t>
            </a:r>
            <a:r>
              <a:rPr lang="en-US" sz="1600" dirty="0" err="1" smtClean="0"/>
              <a:t>extratropics</a:t>
            </a:r>
            <a:r>
              <a:rPr lang="en-US" sz="1600" dirty="0" smtClean="0"/>
              <a:t>.</a:t>
            </a:r>
          </a:p>
          <a:p>
            <a:pPr marL="0" indent="0">
              <a:buNone/>
            </a:pPr>
            <a:endParaRPr lang="en-US" sz="1600" dirty="0"/>
          </a:p>
          <a:p>
            <a:pPr marL="0" indent="0">
              <a:buNone/>
            </a:pPr>
            <a:r>
              <a:rPr lang="en-US" sz="1600" dirty="0" smtClean="0"/>
              <a:t>All the terrestrial planets with thick atmospheres—Earth, Mars, Venus, Titan—have Hadley circulations.</a:t>
            </a:r>
          </a:p>
          <a:p>
            <a:pPr marL="0" indent="0">
              <a:buNone/>
            </a:pPr>
            <a:endParaRPr lang="en-US" sz="1600" dirty="0"/>
          </a:p>
          <a:p>
            <a:pPr marL="0" indent="0">
              <a:buNone/>
            </a:pPr>
            <a:r>
              <a:rPr lang="en-US" sz="1600" dirty="0" smtClean="0"/>
              <a:t>Planetary rotation exerts strong control over the Hadley circulation.  It’s useful to think about the limit where the upper branch conserves angular momentum about the rotation axis, </a:t>
            </a:r>
          </a:p>
          <a:p>
            <a:pPr marL="0" indent="0">
              <a:buNone/>
            </a:pPr>
            <a:endParaRPr lang="en-US" sz="1600" dirty="0" smtClean="0"/>
          </a:p>
          <a:p>
            <a:pPr marL="0" indent="0">
              <a:buNone/>
            </a:pPr>
            <a:endParaRPr lang="en-US" sz="1600" dirty="0"/>
          </a:p>
          <a:p>
            <a:pPr marL="0" indent="0">
              <a:buNone/>
            </a:pPr>
            <a:r>
              <a:rPr lang="en-US" sz="1600" dirty="0"/>
              <a:t>w</a:t>
            </a:r>
            <a:r>
              <a:rPr lang="en-US" sz="1600" dirty="0" smtClean="0"/>
              <a:t>here </a:t>
            </a:r>
            <a:r>
              <a:rPr lang="en-US" sz="1600" i="1" dirty="0" smtClean="0"/>
              <a:t>a</a:t>
            </a:r>
            <a:r>
              <a:rPr lang="en-US" sz="1600" dirty="0" smtClean="0"/>
              <a:t> is planetary radius.   If the ascending branch is at the equator and exhibits zero zonal wind, then the zonal wind in the upper (poleward flowing) branch is</a:t>
            </a:r>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1600" dirty="0" smtClean="0"/>
              <a:t>For Earth conditions, this yields wind speeds of 134 m/s, 1000 m/s, and infinite at latitudes of 30</a:t>
            </a:r>
            <a:r>
              <a:rPr lang="en-US" sz="1600" baseline="30000" dirty="0" smtClean="0"/>
              <a:t>o</a:t>
            </a:r>
            <a:r>
              <a:rPr lang="en-US" sz="1600" dirty="0" smtClean="0"/>
              <a:t>, 67</a:t>
            </a:r>
            <a:r>
              <a:rPr lang="en-US" sz="1600" baseline="30000" dirty="0" smtClean="0"/>
              <a:t>o</a:t>
            </a:r>
            <a:r>
              <a:rPr lang="en-US" sz="1600" dirty="0" smtClean="0"/>
              <a:t>, and the poles.  This is of course impossible, and implies that rotation, if sufficiently strong, will confine the Hadley circulation to low latitudes.</a:t>
            </a:r>
          </a:p>
          <a:p>
            <a:pPr marL="0" indent="0">
              <a:buNone/>
            </a:pPr>
            <a:endParaRPr lang="en-US" sz="1600" dirty="0"/>
          </a:p>
          <a:p>
            <a:pPr marL="0" indent="0">
              <a:buNone/>
            </a:pPr>
            <a:r>
              <a:rPr lang="en-US" sz="1600" dirty="0" smtClean="0"/>
              <a:t>This eastward upper tropospheric wind, which peaks near the outer edge of the Hadley cell, is the </a:t>
            </a:r>
            <a:r>
              <a:rPr lang="en-US" sz="1600" i="1" dirty="0" smtClean="0"/>
              <a:t>subtropical jet</a:t>
            </a:r>
            <a:r>
              <a:rPr lang="en-US" sz="1600" dirty="0" smtClean="0"/>
              <a:t>.</a:t>
            </a:r>
          </a:p>
          <a:p>
            <a:pPr marL="0" indent="0">
              <a:buNone/>
            </a:pPr>
            <a:endParaRPr lang="en-US" sz="1600" dirty="0"/>
          </a:p>
          <a:p>
            <a:pPr marL="0" indent="0">
              <a:buNone/>
            </a:pPr>
            <a:endParaRPr lang="en-US" sz="1600" dirty="0" smtClean="0"/>
          </a:p>
          <a:p>
            <a:pPr marL="0" indent="0">
              <a:buNone/>
            </a:pP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450" y="3247718"/>
            <a:ext cx="2997200" cy="3181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300" y="4326003"/>
            <a:ext cx="1790700" cy="885925"/>
          </a:xfrm>
          <a:prstGeom prst="rect">
            <a:avLst/>
          </a:prstGeom>
        </p:spPr>
      </p:pic>
    </p:spTree>
    <p:extLst>
      <p:ext uri="{BB962C8B-B14F-4D97-AF65-F5344CB8AC3E}">
        <p14:creationId xmlns:p14="http://schemas.microsoft.com/office/powerpoint/2010/main" val="177814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rotation-sequenc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8601" y="451301"/>
            <a:ext cx="6896099" cy="6406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TextBox 2"/>
          <p:cNvSpPr txBox="1">
            <a:spLocks noChangeArrowheads="1"/>
          </p:cNvSpPr>
          <p:nvPr/>
        </p:nvSpPr>
        <p:spPr bwMode="auto">
          <a:xfrm>
            <a:off x="292100" y="738188"/>
            <a:ext cx="13843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a:t>Streamfunction</a:t>
            </a:r>
            <a:r>
              <a:rPr lang="en-US" sz="1400" dirty="0"/>
              <a:t> </a:t>
            </a:r>
          </a:p>
          <a:p>
            <a:pPr>
              <a:buFontTx/>
              <a:buNone/>
            </a:pPr>
            <a:r>
              <a:rPr lang="en-US" sz="1400" dirty="0"/>
              <a:t>(color) </a:t>
            </a:r>
          </a:p>
          <a:p>
            <a:pPr>
              <a:buFontTx/>
              <a:buNone/>
            </a:pPr>
            <a:r>
              <a:rPr lang="en-US" sz="1400" dirty="0"/>
              <a:t>zonal wind</a:t>
            </a:r>
          </a:p>
          <a:p>
            <a:pPr>
              <a:buFontTx/>
              <a:buNone/>
            </a:pPr>
            <a:r>
              <a:rPr lang="en-US" sz="1400" dirty="0"/>
              <a:t>(contours)</a:t>
            </a:r>
          </a:p>
        </p:txBody>
      </p:sp>
      <p:sp>
        <p:nvSpPr>
          <p:cNvPr id="14339" name="TextBox 3"/>
          <p:cNvSpPr txBox="1">
            <a:spLocks noChangeArrowheads="1"/>
          </p:cNvSpPr>
          <p:nvPr/>
        </p:nvSpPr>
        <p:spPr bwMode="auto">
          <a:xfrm>
            <a:off x="8166100" y="738188"/>
            <a:ext cx="9779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endParaRPr lang="en-US" sz="1400"/>
          </a:p>
          <a:p>
            <a:pPr>
              <a:buFontTx/>
              <a:buNone/>
            </a:pPr>
            <a:r>
              <a:rPr lang="en-US" sz="1400"/>
              <a:t>Temp (color)</a:t>
            </a:r>
          </a:p>
          <a:p>
            <a:pPr>
              <a:buFontTx/>
              <a:buNone/>
            </a:pPr>
            <a:r>
              <a:rPr lang="en-US" sz="1400"/>
              <a:t>mom flux</a:t>
            </a:r>
          </a:p>
          <a:p>
            <a:pPr>
              <a:buFontTx/>
              <a:buNone/>
            </a:pPr>
            <a:r>
              <a:rPr lang="en-US" sz="1400"/>
              <a:t>(contours)</a:t>
            </a:r>
          </a:p>
        </p:txBody>
      </p:sp>
      <p:sp>
        <p:nvSpPr>
          <p:cNvPr id="5" name="TextBox 4"/>
          <p:cNvSpPr txBox="1"/>
          <p:nvPr/>
        </p:nvSpPr>
        <p:spPr>
          <a:xfrm rot="16200000">
            <a:off x="7752736" y="5184967"/>
            <a:ext cx="2436284" cy="318036"/>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
        <p:nvSpPr>
          <p:cNvPr id="7" name="Title 1"/>
          <p:cNvSpPr txBox="1">
            <a:spLocks/>
          </p:cNvSpPr>
          <p:nvPr/>
        </p:nvSpPr>
        <p:spPr>
          <a:xfrm>
            <a:off x="2667000" y="0"/>
            <a:ext cx="4178300" cy="517525"/>
          </a:xfrm>
          <a:prstGeom prst="rect">
            <a:avLst/>
          </a:prstGeom>
        </p:spPr>
        <p:txBody>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sz="2400" dirty="0" smtClean="0">
                <a:latin typeface="Arial" charset="0"/>
                <a:ea typeface="ＭＳ Ｐゴシック" charset="0"/>
                <a:cs typeface="ＭＳ Ｐゴシック" charset="0"/>
              </a:rPr>
              <a:t>Effect of planetary </a:t>
            </a:r>
            <a:r>
              <a:rPr lang="en-US" sz="2400" dirty="0">
                <a:latin typeface="Arial" charset="0"/>
                <a:ea typeface="ＭＳ Ｐゴシック" charset="0"/>
                <a:cs typeface="ＭＳ Ｐゴシック" charset="0"/>
              </a:rPr>
              <a:t>r</a:t>
            </a:r>
            <a:r>
              <a:rPr lang="en-US" sz="2400" dirty="0" smtClean="0">
                <a:latin typeface="Arial" charset="0"/>
                <a:ea typeface="ＭＳ Ｐゴシック" charset="0"/>
                <a:cs typeface="ＭＳ Ｐゴシック" charset="0"/>
              </a:rPr>
              <a:t>otation</a:t>
            </a:r>
            <a:endParaRPr lang="en-US" sz="2400" dirty="0">
              <a:latin typeface="Arial" charset="0"/>
              <a:ea typeface="ＭＳ Ｐゴシック" charset="0"/>
              <a:cs typeface="ＭＳ Ｐゴシック" charset="0"/>
            </a:endParaRPr>
          </a:p>
        </p:txBody>
      </p:sp>
      <p:sp>
        <p:nvSpPr>
          <p:cNvPr id="2" name="TextBox 1"/>
          <p:cNvSpPr txBox="1"/>
          <p:nvPr/>
        </p:nvSpPr>
        <p:spPr>
          <a:xfrm>
            <a:off x="0" y="2025200"/>
            <a:ext cx="1498601" cy="2554545"/>
          </a:xfrm>
          <a:prstGeom prst="rect">
            <a:avLst/>
          </a:prstGeom>
          <a:noFill/>
        </p:spPr>
        <p:txBody>
          <a:bodyPr wrap="square" rtlCol="0">
            <a:spAutoFit/>
          </a:bodyPr>
          <a:lstStyle/>
          <a:p>
            <a:r>
              <a:rPr lang="en-US" sz="1600" dirty="0" smtClean="0"/>
              <a:t>Note how width of Hadley cell increases with decreasing rotation rate, becoming nearly global at the slowest rotation rates.</a:t>
            </a:r>
            <a:endParaRPr lang="en-US" sz="1600" dirty="0"/>
          </a:p>
        </p:txBody>
      </p:sp>
      <p:sp>
        <p:nvSpPr>
          <p:cNvPr id="8" name="TextBox 7"/>
          <p:cNvSpPr txBox="1"/>
          <p:nvPr/>
        </p:nvSpPr>
        <p:spPr>
          <a:xfrm>
            <a:off x="-1" y="4934042"/>
            <a:ext cx="1498601" cy="1569660"/>
          </a:xfrm>
          <a:prstGeom prst="rect">
            <a:avLst/>
          </a:prstGeom>
          <a:noFill/>
        </p:spPr>
        <p:txBody>
          <a:bodyPr wrap="square" rtlCol="0">
            <a:spAutoFit/>
          </a:bodyPr>
          <a:lstStyle/>
          <a:p>
            <a:r>
              <a:rPr lang="en-US" sz="1600" dirty="0" smtClean="0"/>
              <a:t>Temperature gradients are relatively weak across most of </a:t>
            </a:r>
            <a:r>
              <a:rPr lang="en-US" sz="1600" smtClean="0"/>
              <a:t>the Hadley cell.</a:t>
            </a:r>
            <a:endParaRPr lang="en-US" sz="1600" dirty="0"/>
          </a:p>
        </p:txBody>
      </p:sp>
    </p:spTree>
    <p:extLst>
      <p:ext uri="{BB962C8B-B14F-4D97-AF65-F5344CB8AC3E}">
        <p14:creationId xmlns:p14="http://schemas.microsoft.com/office/powerpoint/2010/main" val="2017361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Hadley circulation</a:t>
            </a:r>
            <a:endParaRPr lang="en-US" dirty="0"/>
          </a:p>
        </p:txBody>
      </p:sp>
      <p:sp>
        <p:nvSpPr>
          <p:cNvPr id="3" name="Content Placeholder 2"/>
          <p:cNvSpPr>
            <a:spLocks noGrp="1"/>
          </p:cNvSpPr>
          <p:nvPr>
            <p:ph idx="1"/>
          </p:nvPr>
        </p:nvSpPr>
        <p:spPr/>
        <p:txBody>
          <a:bodyPr/>
          <a:lstStyle/>
          <a:p>
            <a:pPr marL="0" indent="0">
              <a:buNone/>
            </a:pPr>
            <a:r>
              <a:rPr lang="en-US" sz="1600" dirty="0" smtClean="0"/>
              <a:t>The Hadley circulation can exhibit different regimes depending on the extent to which the upper branch is angular-momentum conserving.  Consider the zonal-mean zonal wind equation from 3D primitive equations, using pressure as a vertical coordinate: </a:t>
            </a:r>
          </a:p>
          <a:p>
            <a:pPr marL="0" indent="0">
              <a:buNone/>
            </a:pPr>
            <a:endParaRPr lang="en-US" sz="1600" dirty="0"/>
          </a:p>
          <a:p>
            <a:pPr marL="0" indent="0">
              <a:buNone/>
            </a:pPr>
            <a:endParaRPr lang="en-US" sz="1600" dirty="0" smtClean="0"/>
          </a:p>
          <a:p>
            <a:pPr marL="0" indent="0">
              <a:buNone/>
            </a:pPr>
            <a:r>
              <a:rPr lang="en-US" sz="1600" dirty="0" smtClean="0"/>
              <a:t>where </a:t>
            </a:r>
            <a:r>
              <a:rPr lang="en-US" sz="1600" i="1" dirty="0" smtClean="0">
                <a:latin typeface="Symbol" charset="2"/>
              </a:rPr>
              <a:t>w</a:t>
            </a:r>
            <a:r>
              <a:rPr lang="en-US" sz="1600" dirty="0" smtClean="0"/>
              <a:t>=</a:t>
            </a:r>
            <a:r>
              <a:rPr lang="en-US" sz="1600" i="1" dirty="0" err="1" smtClean="0"/>
              <a:t>dp</a:t>
            </a:r>
            <a:r>
              <a:rPr lang="en-US" sz="1600" i="1" dirty="0" smtClean="0"/>
              <a:t>/</a:t>
            </a:r>
            <a:r>
              <a:rPr lang="en-US" sz="1600" i="1" dirty="0" err="1" smtClean="0"/>
              <a:t>dt</a:t>
            </a:r>
            <a:r>
              <a:rPr lang="en-US" sz="1600" i="1" dirty="0" smtClean="0"/>
              <a:t> </a:t>
            </a:r>
            <a:r>
              <a:rPr lang="en-US" sz="1600" dirty="0" smtClean="0"/>
              <a:t>is the vertical velocity in pressure coordinates.  Overbars and primes denote zonal means and deviations therefrom.   Denote the eddy terms by –</a:t>
            </a:r>
            <a:r>
              <a:rPr lang="en-US" sz="1600" i="1" dirty="0" smtClean="0"/>
              <a:t>S</a:t>
            </a:r>
            <a:r>
              <a:rPr lang="en-US" sz="1600" dirty="0" smtClean="0"/>
              <a:t> and consider the statistical steady state:</a:t>
            </a:r>
          </a:p>
          <a:p>
            <a:pPr marL="0" indent="0">
              <a:buNone/>
            </a:pPr>
            <a:endParaRPr lang="en-US" sz="1600" dirty="0"/>
          </a:p>
          <a:p>
            <a:pPr marL="0" indent="0">
              <a:buNone/>
            </a:pPr>
            <a:endParaRPr lang="en-US" sz="1600" dirty="0"/>
          </a:p>
          <a:p>
            <a:pPr marL="0" indent="0">
              <a:buNone/>
            </a:pPr>
            <a:r>
              <a:rPr lang="en-US" sz="1600" dirty="0" smtClean="0"/>
              <a:t>For Earth, the first term on the right side is not dominant, so that we can write (e.g., Held 2000, Walker &amp; Schneider 2006):</a:t>
            </a:r>
          </a:p>
          <a:p>
            <a:pPr marL="0" indent="0">
              <a:buNone/>
            </a:pPr>
            <a:endParaRPr lang="en-US" sz="1600" dirty="0"/>
          </a:p>
          <a:p>
            <a:pPr marL="0" indent="0">
              <a:buNone/>
            </a:pPr>
            <a:endParaRPr lang="en-US" sz="1600" dirty="0" smtClean="0"/>
          </a:p>
          <a:p>
            <a:pPr marL="0" indent="0">
              <a:buNone/>
            </a:pPr>
            <a:r>
              <a:rPr lang="en-US" sz="1600" dirty="0"/>
              <a:t>w</a:t>
            </a:r>
            <a:r>
              <a:rPr lang="en-US" sz="1600" dirty="0" smtClean="0"/>
              <a:t>here </a:t>
            </a:r>
            <a:r>
              <a:rPr lang="en-US" sz="1600" i="1" dirty="0" err="1" smtClean="0"/>
              <a:t>Ro</a:t>
            </a:r>
            <a:r>
              <a:rPr lang="en-US" sz="1600" i="1" baseline="-25000" dirty="0" err="1" smtClean="0"/>
              <a:t>H</a:t>
            </a:r>
            <a:r>
              <a:rPr lang="en-US" sz="1600" dirty="0" smtClean="0"/>
              <a:t> = -</a:t>
            </a:r>
            <a:r>
              <a:rPr lang="en-US" sz="1600" i="1" dirty="0" smtClean="0">
                <a:latin typeface="Symbol" charset="2"/>
              </a:rPr>
              <a:t>z</a:t>
            </a:r>
            <a:r>
              <a:rPr lang="en-US" sz="1600" i="1" dirty="0" smtClean="0"/>
              <a:t>/f</a:t>
            </a:r>
            <a:r>
              <a:rPr lang="en-US" sz="1600" dirty="0" smtClean="0"/>
              <a:t> is a </a:t>
            </a:r>
            <a:r>
              <a:rPr lang="en-US" sz="1600" dirty="0" err="1" smtClean="0"/>
              <a:t>Rossby</a:t>
            </a:r>
            <a:r>
              <a:rPr lang="en-US" sz="1600" dirty="0" smtClean="0"/>
              <a:t> number associated with the Hadley circulation.</a:t>
            </a:r>
          </a:p>
          <a:p>
            <a:pPr marL="0" indent="0">
              <a:buNone/>
            </a:pPr>
            <a:endParaRPr lang="en-US" sz="1600" dirty="0" smtClean="0"/>
          </a:p>
          <a:p>
            <a:pPr marL="0" indent="0">
              <a:buNone/>
            </a:pPr>
            <a:r>
              <a:rPr lang="en-US" sz="1600" dirty="0" smtClean="0"/>
              <a:t>Essentially, </a:t>
            </a:r>
            <a:r>
              <a:rPr lang="en-US" sz="1600" i="1" dirty="0" err="1" smtClean="0"/>
              <a:t>Ro</a:t>
            </a:r>
            <a:r>
              <a:rPr lang="en-US" sz="1600" i="1" baseline="-25000" dirty="0" err="1" smtClean="0"/>
              <a:t>H</a:t>
            </a:r>
            <a:r>
              <a:rPr lang="en-US" sz="1600" dirty="0" smtClean="0"/>
              <a:t> is a measure of the strength of eddies on the Hadley cell, which exhibits different behaviors depending on whether </a:t>
            </a:r>
            <a:r>
              <a:rPr lang="en-US" sz="1600" i="1" dirty="0" err="1" smtClean="0"/>
              <a:t>Ro</a:t>
            </a:r>
            <a:r>
              <a:rPr lang="en-US" sz="1600" i="1" baseline="-25000" dirty="0" err="1" smtClean="0"/>
              <a:t>H</a:t>
            </a:r>
            <a:r>
              <a:rPr lang="en-US" sz="1600" dirty="0" smtClean="0"/>
              <a:t> is large or small.  </a:t>
            </a:r>
          </a:p>
          <a:p>
            <a:pPr marL="0" indent="0">
              <a:buNone/>
            </a:pPr>
            <a:endParaRPr lang="en-US"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0" y="1604176"/>
            <a:ext cx="4978400" cy="56752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200" y="2768601"/>
            <a:ext cx="2247900" cy="76720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316" y="4132704"/>
            <a:ext cx="3675284" cy="385457"/>
          </a:xfrm>
          <a:prstGeom prst="rect">
            <a:avLst/>
          </a:prstGeom>
        </p:spPr>
      </p:pic>
    </p:spTree>
    <p:extLst>
      <p:ext uri="{BB962C8B-B14F-4D97-AF65-F5344CB8AC3E}">
        <p14:creationId xmlns:p14="http://schemas.microsoft.com/office/powerpoint/2010/main" val="3461297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Hadley circulation</a:t>
            </a:r>
            <a:endParaRPr lang="en-US" dirty="0"/>
          </a:p>
        </p:txBody>
      </p:sp>
      <p:sp>
        <p:nvSpPr>
          <p:cNvPr id="3" name="Content Placeholder 2"/>
          <p:cNvSpPr>
            <a:spLocks noGrp="1"/>
          </p:cNvSpPr>
          <p:nvPr>
            <p:ph idx="1"/>
          </p:nvPr>
        </p:nvSpPr>
        <p:spPr>
          <a:xfrm>
            <a:off x="191294" y="577208"/>
            <a:ext cx="8748712" cy="6102991"/>
          </a:xfrm>
        </p:spPr>
        <p:txBody>
          <a:bodyPr/>
          <a:lstStyle/>
          <a:p>
            <a:pPr marL="0" indent="0">
              <a:buNone/>
            </a:pPr>
            <a:endParaRPr lang="en-US" sz="1800" dirty="0" smtClean="0"/>
          </a:p>
          <a:p>
            <a:pPr marL="0" indent="0">
              <a:buNone/>
            </a:pPr>
            <a:endParaRPr lang="en-US" sz="1800" dirty="0"/>
          </a:p>
          <a:p>
            <a:pPr marL="0" indent="0">
              <a:buNone/>
            </a:pPr>
            <a:r>
              <a:rPr lang="en-US" sz="1600" dirty="0" smtClean="0"/>
              <a:t>The Hadley circulation exhibits different behavior depending on whether </a:t>
            </a:r>
            <a:r>
              <a:rPr lang="en-US" sz="1600" i="1" dirty="0" err="1" smtClean="0"/>
              <a:t>Ro</a:t>
            </a:r>
            <a:r>
              <a:rPr lang="en-US" sz="1600" i="1" baseline="-25000" dirty="0" err="1" smtClean="0"/>
              <a:t>H</a:t>
            </a:r>
            <a:r>
              <a:rPr lang="en-US" sz="1600" dirty="0" smtClean="0"/>
              <a:t> is large or small.</a:t>
            </a:r>
          </a:p>
          <a:p>
            <a:pPr marL="0" indent="0">
              <a:buNone/>
            </a:pPr>
            <a:endParaRPr lang="en-US" sz="1600" dirty="0"/>
          </a:p>
          <a:p>
            <a:pPr marL="0" indent="0">
              <a:buNone/>
            </a:pPr>
            <a:r>
              <a:rPr lang="en-US" sz="1600" dirty="0"/>
              <a:t>When eddy accelerations are negligible, then </a:t>
            </a:r>
            <a:r>
              <a:rPr lang="en-US" sz="1600" i="1" dirty="0"/>
              <a:t>S</a:t>
            </a:r>
            <a:r>
              <a:rPr lang="en-US" sz="1600" dirty="0"/>
              <a:t>=0, and </a:t>
            </a:r>
            <a:r>
              <a:rPr lang="en-US" sz="1600" dirty="0" smtClean="0"/>
              <a:t>for non-zero circulations the absolute vorticity must therefore be zero within the upper branch, i.e., </a:t>
            </a:r>
            <a:r>
              <a:rPr lang="en-US" sz="1600" i="1" dirty="0" err="1" smtClean="0"/>
              <a:t>f+</a:t>
            </a:r>
            <a:r>
              <a:rPr lang="en-US" sz="1600" i="1" dirty="0" err="1" smtClean="0">
                <a:latin typeface="Symbol" charset="2"/>
              </a:rPr>
              <a:t>z</a:t>
            </a:r>
            <a:r>
              <a:rPr lang="en-US" sz="1600" dirty="0" smtClean="0"/>
              <a:t>=0, or, in other words, </a:t>
            </a:r>
            <a:r>
              <a:rPr lang="en-US" sz="1600" i="1" dirty="0" smtClean="0"/>
              <a:t>Ro</a:t>
            </a:r>
            <a:r>
              <a:rPr lang="en-US" sz="1600" i="1" baseline="-25000" dirty="0" smtClean="0"/>
              <a:t>H</a:t>
            </a:r>
            <a:r>
              <a:rPr lang="en-US" sz="1600" dirty="0" smtClean="0">
                <a:sym typeface="Wingdings"/>
              </a:rPr>
              <a:t>1.  The definitions of relative vorticity and angular momentum imply that </a:t>
            </a:r>
          </a:p>
          <a:p>
            <a:pPr marL="0" indent="0">
              <a:buNone/>
            </a:pPr>
            <a:endParaRPr lang="en-US" sz="1600" dirty="0">
              <a:sym typeface="Wingdings"/>
            </a:endParaRPr>
          </a:p>
          <a:p>
            <a:pPr marL="0" indent="0">
              <a:buNone/>
            </a:pPr>
            <a:endParaRPr lang="en-US" sz="1600" dirty="0" smtClean="0">
              <a:sym typeface="Wingdings"/>
            </a:endParaRPr>
          </a:p>
          <a:p>
            <a:pPr marL="0" indent="0">
              <a:buNone/>
            </a:pPr>
            <a:r>
              <a:rPr lang="en-US" sz="1600" dirty="0">
                <a:sym typeface="Wingdings"/>
              </a:rPr>
              <a:t>A</a:t>
            </a:r>
            <a:r>
              <a:rPr lang="en-US" sz="1600" dirty="0" smtClean="0">
                <a:sym typeface="Wingdings"/>
              </a:rPr>
              <a:t> circulation with zero absolute vorticity therefore exhibits angular momentum that is constant with latitude.  This is simply the angular-momentum conserving limit.  The Hadley cell in this limit is thermally driven.</a:t>
            </a:r>
          </a:p>
          <a:p>
            <a:pPr marL="0" indent="0">
              <a:buNone/>
            </a:pPr>
            <a:endParaRPr lang="en-US" sz="1600" dirty="0">
              <a:sym typeface="Wingdings"/>
            </a:endParaRPr>
          </a:p>
          <a:p>
            <a:pPr marL="0" indent="0">
              <a:buNone/>
            </a:pPr>
            <a:r>
              <a:rPr lang="en-US" sz="1600" dirty="0" smtClean="0">
                <a:sym typeface="Wingdings"/>
              </a:rPr>
              <a:t>On the other hand, eddy accelerations are often important in shaping the Hadley circulation.  If </a:t>
            </a:r>
            <a:r>
              <a:rPr lang="en-US" sz="1600" i="1" dirty="0" err="1" smtClean="0">
                <a:sym typeface="Wingdings"/>
              </a:rPr>
              <a:t>Ro</a:t>
            </a:r>
            <a:r>
              <a:rPr lang="en-US" sz="1600" i="1" baseline="-25000" dirty="0" err="1" smtClean="0">
                <a:sym typeface="Wingdings"/>
              </a:rPr>
              <a:t>H</a:t>
            </a:r>
            <a:r>
              <a:rPr lang="en-US" sz="1600" dirty="0" smtClean="0">
                <a:sym typeface="Wingdings"/>
              </a:rPr>
              <a:t>&lt;&lt;1, then the zonal momentum balance is</a:t>
            </a:r>
          </a:p>
          <a:p>
            <a:pPr marL="0" indent="0">
              <a:buNone/>
            </a:pPr>
            <a:endParaRPr lang="en-US" sz="1600" dirty="0">
              <a:sym typeface="Wingdings"/>
            </a:endParaRPr>
          </a:p>
          <a:p>
            <a:pPr marL="0" indent="0">
              <a:buNone/>
            </a:pPr>
            <a:endParaRPr lang="en-US" sz="1600" dirty="0" smtClean="0">
              <a:sym typeface="Wingdings"/>
            </a:endParaRPr>
          </a:p>
          <a:p>
            <a:pPr marL="0" indent="0">
              <a:buNone/>
            </a:pPr>
            <a:r>
              <a:rPr lang="en-US" sz="1600" dirty="0">
                <a:sym typeface="Wingdings"/>
              </a:rPr>
              <a:t>w</a:t>
            </a:r>
            <a:r>
              <a:rPr lang="en-US" sz="1600" dirty="0" smtClean="0">
                <a:sym typeface="Wingdings"/>
              </a:rPr>
              <a:t>hich means that the strength of the Hadley circulation is solely controlled by the amplitude of the eddy acceleration (and not, at least directly, by thermal forcing).</a:t>
            </a:r>
          </a:p>
          <a:p>
            <a:pPr marL="0" indent="0">
              <a:buNone/>
            </a:pPr>
            <a:endParaRPr lang="en-US" sz="1600" dirty="0">
              <a:sym typeface="Wingdings"/>
            </a:endParaRPr>
          </a:p>
          <a:p>
            <a:pPr marL="0" indent="0">
              <a:buNone/>
            </a:pPr>
            <a:r>
              <a:rPr lang="en-US" sz="1600" dirty="0" smtClean="0">
                <a:sym typeface="Wingdings"/>
              </a:rPr>
              <a:t>Real Hadley circulations lie between these two extremes.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516" y="858838"/>
            <a:ext cx="3675284" cy="3854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200" y="2603436"/>
            <a:ext cx="1823013" cy="5441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256" y="4820848"/>
            <a:ext cx="1358900" cy="513151"/>
          </a:xfrm>
          <a:prstGeom prst="rect">
            <a:avLst/>
          </a:prstGeom>
        </p:spPr>
      </p:pic>
    </p:spTree>
    <p:extLst>
      <p:ext uri="{BB962C8B-B14F-4D97-AF65-F5344CB8AC3E}">
        <p14:creationId xmlns:p14="http://schemas.microsoft.com/office/powerpoint/2010/main" val="1820734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Hadley circulations</a:t>
            </a:r>
            <a:endParaRPr lang="en-US" dirty="0"/>
          </a:p>
        </p:txBody>
      </p:sp>
      <p:sp>
        <p:nvSpPr>
          <p:cNvPr id="3" name="Content Placeholder 2"/>
          <p:cNvSpPr>
            <a:spLocks noGrp="1"/>
          </p:cNvSpPr>
          <p:nvPr>
            <p:ph idx="1"/>
          </p:nvPr>
        </p:nvSpPr>
        <p:spPr/>
        <p:txBody>
          <a:bodyPr/>
          <a:lstStyle/>
          <a:p>
            <a:pPr marL="0" indent="0">
              <a:buNone/>
            </a:pPr>
            <a:r>
              <a:rPr lang="en-US" sz="1800" dirty="0">
                <a:sym typeface="Wingdings"/>
              </a:rPr>
              <a:t>For Earth and Mars, the primary eddy effects result from absorption of equatorward-propagating </a:t>
            </a:r>
            <a:r>
              <a:rPr lang="en-US" sz="1800" dirty="0" err="1">
                <a:sym typeface="Wingdings"/>
              </a:rPr>
              <a:t>Rossby</a:t>
            </a:r>
            <a:r>
              <a:rPr lang="en-US" sz="1800" dirty="0">
                <a:sym typeface="Wingdings"/>
              </a:rPr>
              <a:t> waves that reach critical levels on the flanks of the subtropical jets.  These waves break and cause a net westward torque, removing </a:t>
            </a:r>
            <a:r>
              <a:rPr lang="en-US" sz="1800" dirty="0" smtClean="0">
                <a:sym typeface="Wingdings"/>
              </a:rPr>
              <a:t>angular momentum.</a:t>
            </a:r>
          </a:p>
          <a:p>
            <a:pPr marL="0" indent="0">
              <a:buNone/>
            </a:pPr>
            <a:endParaRPr lang="en-US" sz="1800" dirty="0">
              <a:sym typeface="Wingdings"/>
            </a:endParaRPr>
          </a:p>
          <a:p>
            <a:pPr marL="0" indent="0">
              <a:buNone/>
            </a:pPr>
            <a:r>
              <a:rPr lang="en-US" sz="1800" dirty="0" smtClean="0">
                <a:sym typeface="Wingdings"/>
              </a:rPr>
              <a:t>This implies that the angular momentum in the upper branch decreases with latitude away from the equator, and helps explain why the subtropical jet is a factor of several weaker than the angular-momentum conserving limit would suggest.</a:t>
            </a:r>
          </a:p>
          <a:p>
            <a:pPr marL="0" indent="0">
              <a:buNone/>
            </a:pPr>
            <a:endParaRPr lang="en-US" sz="1800" dirty="0">
              <a:sym typeface="Wingdings"/>
            </a:endParaRPr>
          </a:p>
          <a:p>
            <a:pPr marL="0" indent="0">
              <a:buNone/>
            </a:pPr>
            <a:r>
              <a:rPr lang="en-US" sz="1800" dirty="0" smtClean="0">
                <a:sym typeface="Wingdings"/>
              </a:rPr>
              <a:t>There is strong seasonality—if the rising branch is located off the equator, as occurs during solstice, then the so-called “winter cell” (the cell that crosses over the equator into the winter hemisphere) will have strongly westward winds near the equator, which tend to lack critical levels and is therefore relatively transparent to the waves.   </a:t>
            </a:r>
          </a:p>
          <a:p>
            <a:pPr marL="0" indent="0">
              <a:buNone/>
            </a:pPr>
            <a:endParaRPr lang="en-US" sz="1800" dirty="0">
              <a:sym typeface="Wingdings"/>
            </a:endParaRPr>
          </a:p>
          <a:p>
            <a:pPr marL="0" indent="0">
              <a:buNone/>
            </a:pPr>
            <a:r>
              <a:rPr lang="en-US" sz="1800" i="1" dirty="0" err="1" smtClean="0">
                <a:sym typeface="Wingdings"/>
              </a:rPr>
              <a:t>Ro</a:t>
            </a:r>
            <a:r>
              <a:rPr lang="en-US" sz="1800" i="1" baseline="-25000" dirty="0" err="1" smtClean="0">
                <a:sym typeface="Wingdings"/>
              </a:rPr>
              <a:t>H</a:t>
            </a:r>
            <a:r>
              <a:rPr lang="en-US" sz="1800" dirty="0" smtClean="0">
                <a:sym typeface="Wingdings"/>
              </a:rPr>
              <a:t> varies from ~0.3-0.4 in the </a:t>
            </a:r>
            <a:r>
              <a:rPr lang="en-US" sz="1800" dirty="0" err="1" smtClean="0">
                <a:sym typeface="Wingdings"/>
              </a:rPr>
              <a:t>equinoctal</a:t>
            </a:r>
            <a:r>
              <a:rPr lang="en-US" sz="1800" dirty="0" smtClean="0">
                <a:sym typeface="Wingdings"/>
              </a:rPr>
              <a:t> and summer cells to ~0.7-0.8 in the winter cell (Schneider &amp; </a:t>
            </a:r>
            <a:r>
              <a:rPr lang="en-US" sz="1800" dirty="0" err="1" smtClean="0">
                <a:sym typeface="Wingdings"/>
              </a:rPr>
              <a:t>Bordoni</a:t>
            </a:r>
            <a:r>
              <a:rPr lang="en-US" sz="1800" dirty="0" smtClean="0">
                <a:sym typeface="Wingdings"/>
              </a:rPr>
              <a:t> 2008, </a:t>
            </a:r>
            <a:r>
              <a:rPr lang="en-US" sz="1800" dirty="0" err="1" smtClean="0">
                <a:sym typeface="Wingdings"/>
              </a:rPr>
              <a:t>Bordoni</a:t>
            </a:r>
            <a:r>
              <a:rPr lang="en-US" sz="1800" dirty="0" smtClean="0">
                <a:sym typeface="Wingdings"/>
              </a:rPr>
              <a:t> &amp; Schneider 2008).</a:t>
            </a:r>
          </a:p>
          <a:p>
            <a:pPr marL="0" indent="0">
              <a:buNone/>
            </a:pPr>
            <a:endParaRPr lang="en-US" sz="1800" dirty="0">
              <a:sym typeface="Wingdings"/>
            </a:endParaRPr>
          </a:p>
          <a:p>
            <a:pPr marL="0" indent="0">
              <a:buNone/>
            </a:pPr>
            <a:endParaRPr lang="en-US" sz="1800" dirty="0"/>
          </a:p>
        </p:txBody>
      </p:sp>
    </p:spTree>
    <p:extLst>
      <p:ext uri="{BB962C8B-B14F-4D97-AF65-F5344CB8AC3E}">
        <p14:creationId xmlns:p14="http://schemas.microsoft.com/office/powerpoint/2010/main" val="527400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 adjustment</a:t>
            </a:r>
            <a:endParaRPr lang="en-US" dirty="0"/>
          </a:p>
        </p:txBody>
      </p:sp>
      <p:pic>
        <p:nvPicPr>
          <p:cNvPr id="4" name="Content Placeholder 3" descr="kuo-polvani-wave-adjustmen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1986" y="1473200"/>
            <a:ext cx="474098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rot="16200000">
            <a:off x="7708901" y="4737100"/>
            <a:ext cx="209391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dirty="0" err="1"/>
              <a:t>Kuo</a:t>
            </a:r>
            <a:r>
              <a:rPr lang="en-US" altLang="x-none" sz="1600" dirty="0"/>
              <a:t> &amp; </a:t>
            </a:r>
            <a:r>
              <a:rPr lang="en-US" altLang="x-none" sz="1600" dirty="0" err="1"/>
              <a:t>Polvani</a:t>
            </a:r>
            <a:r>
              <a:rPr lang="en-US" altLang="x-none" sz="1600" dirty="0"/>
              <a:t> (1997)</a:t>
            </a:r>
          </a:p>
        </p:txBody>
      </p:sp>
      <p:sp>
        <p:nvSpPr>
          <p:cNvPr id="6" name="TextBox 5"/>
          <p:cNvSpPr txBox="1"/>
          <p:nvPr/>
        </p:nvSpPr>
        <p:spPr>
          <a:xfrm>
            <a:off x="1371109" y="1073090"/>
            <a:ext cx="6002734" cy="400110"/>
          </a:xfrm>
          <a:prstGeom prst="rect">
            <a:avLst/>
          </a:prstGeom>
          <a:noFill/>
        </p:spPr>
        <p:txBody>
          <a:bodyPr wrap="none" rtlCol="0">
            <a:spAutoFit/>
          </a:bodyPr>
          <a:lstStyle/>
          <a:p>
            <a:r>
              <a:rPr lang="en-US" dirty="0" smtClean="0"/>
              <a:t>The “dam break</a:t>
            </a:r>
            <a:r>
              <a:rPr lang="en-US" smtClean="0"/>
              <a:t>” problem for </a:t>
            </a:r>
            <a:r>
              <a:rPr lang="en-US" dirty="0" smtClean="0"/>
              <a:t>the non-rotating case: </a:t>
            </a:r>
            <a:endParaRPr lang="en-US" dirty="0"/>
          </a:p>
        </p:txBody>
      </p:sp>
    </p:spTree>
    <p:extLst>
      <p:ext uri="{BB962C8B-B14F-4D97-AF65-F5344CB8AC3E}">
        <p14:creationId xmlns:p14="http://schemas.microsoft.com/office/powerpoint/2010/main" val="494211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endParaRPr lang="x-none" altLang="x-none"/>
          </a:p>
        </p:txBody>
      </p:sp>
      <p:pic>
        <p:nvPicPr>
          <p:cNvPr id="11266" name="Content Placeholder 3" descr="waveadjust1-theta-step0.pdf"/>
          <p:cNvPicPr>
            <a:picLocks noGrp="1" noChangeAspect="1"/>
          </p:cNvPicPr>
          <p:nvPr>
            <p:ph idx="1"/>
          </p:nvPr>
        </p:nvPicPr>
        <p:blipFill>
          <a:blip r:embed="rId2">
            <a:extLst>
              <a:ext uri="{28A0092B-C50C-407E-A947-70E740481C1C}">
                <a14:useLocalDpi xmlns:a14="http://schemas.microsoft.com/office/drawing/2010/main" val="0"/>
              </a:ext>
            </a:extLst>
          </a:blip>
          <a:srcRect t="-5042" b="-5042"/>
          <a:stretch>
            <a:fillRect/>
          </a:stretch>
        </p:blipFill>
        <p:spPr>
          <a:xfrm>
            <a:off x="3441700" y="0"/>
            <a:ext cx="2908300" cy="1871663"/>
          </a:xfrm>
        </p:spPr>
      </p:pic>
      <p:pic>
        <p:nvPicPr>
          <p:cNvPr id="11267" name="Picture 4" descr="waveadjust1-globe-step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2288" y="0"/>
            <a:ext cx="16383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waveadjust1-theta-step50.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65300"/>
            <a:ext cx="29845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waveadjust1-theta-step300.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454400"/>
            <a:ext cx="29956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waveadjust1-globe-step5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1013" y="1676400"/>
            <a:ext cx="1716087"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waveadjust1-globe-step30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18313" y="3454400"/>
            <a:ext cx="177006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descr="waveadjust1-theta-step60000.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4238" y="5270500"/>
            <a:ext cx="299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waveadjust1-globe-step6000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29425" y="5233988"/>
            <a:ext cx="17049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Content Placeholder 4"/>
          <p:cNvSpPr txBox="1">
            <a:spLocks/>
          </p:cNvSpPr>
          <p:nvPr/>
        </p:nvSpPr>
        <p:spPr bwMode="auto">
          <a:xfrm>
            <a:off x="-152400" y="393700"/>
            <a:ext cx="36703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8288" tIns="49212" rIns="18288" bIns="49212"/>
          <a:lstStyle>
            <a:lvl1pPr marL="366713" indent="-366713" defTabSz="977900">
              <a:spcBef>
                <a:spcPct val="20000"/>
              </a:spcBef>
              <a:buClr>
                <a:schemeClr val="tx1"/>
              </a:buClr>
              <a:buSzPct val="113000"/>
              <a:buChar char="•"/>
              <a:defRPr sz="2400" b="1">
                <a:solidFill>
                  <a:schemeClr val="tx1"/>
                </a:solidFill>
                <a:latin typeface="Times New Roman" charset="0"/>
                <a:ea typeface="ＭＳ Ｐゴシック" charset="-128"/>
              </a:defRPr>
            </a:lvl1pPr>
            <a:lvl2pPr marL="37931725" indent="-37474525" defTabSz="977900">
              <a:spcBef>
                <a:spcPct val="20000"/>
              </a:spcBef>
              <a:buSzPct val="100000"/>
              <a:buChar char="–"/>
              <a:defRPr sz="2000" b="1">
                <a:solidFill>
                  <a:schemeClr val="tx1"/>
                </a:solidFill>
                <a:latin typeface="Times New Roman" charset="0"/>
                <a:ea typeface="ＭＳ Ｐゴシック" charset="-128"/>
              </a:defRPr>
            </a:lvl2pPr>
            <a:lvl3pPr marL="1222375" indent="-244475" defTabSz="977900">
              <a:spcBef>
                <a:spcPct val="20000"/>
              </a:spcBef>
              <a:buSzPct val="93000"/>
              <a:buChar char="•"/>
              <a:defRPr b="1">
                <a:solidFill>
                  <a:schemeClr val="tx1"/>
                </a:solidFill>
                <a:latin typeface="Times New Roman" charset="0"/>
                <a:ea typeface="ＭＳ Ｐゴシック" charset="-128"/>
              </a:defRPr>
            </a:lvl3pPr>
            <a:lvl4pPr marL="1712913" indent="-246063" defTabSz="977900">
              <a:spcBef>
                <a:spcPct val="20000"/>
              </a:spcBef>
              <a:buSzPct val="93000"/>
              <a:buChar char="–"/>
              <a:defRPr sz="1400" b="1">
                <a:solidFill>
                  <a:schemeClr val="tx1"/>
                </a:solidFill>
                <a:latin typeface="Times New Roman" charset="0"/>
                <a:ea typeface="ＭＳ Ｐゴシック" charset="-128"/>
              </a:defRPr>
            </a:lvl4pPr>
            <a:lvl5pPr marL="2201863" indent="-244475" defTabSz="977900">
              <a:spcBef>
                <a:spcPct val="20000"/>
              </a:spcBef>
              <a:buSzPct val="100000"/>
              <a:buChar char="»"/>
              <a:defRPr sz="2000">
                <a:solidFill>
                  <a:schemeClr val="tx1"/>
                </a:solidFill>
                <a:latin typeface="Times New Roman" charset="0"/>
                <a:ea typeface="ＭＳ Ｐゴシック" charset="-128"/>
              </a:defRPr>
            </a:lvl5pPr>
            <a:lvl6pPr marL="2659063" indent="-244475" defTabSz="977900" eaLnBrk="0" fontAlgn="base" hangingPunct="0">
              <a:spcBef>
                <a:spcPct val="20000"/>
              </a:spcBef>
              <a:spcAft>
                <a:spcPct val="0"/>
              </a:spcAft>
              <a:buSzPct val="100000"/>
              <a:buChar char="»"/>
              <a:defRPr sz="2000">
                <a:solidFill>
                  <a:schemeClr val="tx1"/>
                </a:solidFill>
                <a:latin typeface="Times New Roman" charset="0"/>
                <a:ea typeface="ＭＳ Ｐゴシック" charset="-128"/>
              </a:defRPr>
            </a:lvl6pPr>
            <a:lvl7pPr marL="3116263" indent="-244475" defTabSz="977900" eaLnBrk="0" fontAlgn="base" hangingPunct="0">
              <a:spcBef>
                <a:spcPct val="20000"/>
              </a:spcBef>
              <a:spcAft>
                <a:spcPct val="0"/>
              </a:spcAft>
              <a:buSzPct val="100000"/>
              <a:buChar char="»"/>
              <a:defRPr sz="2000">
                <a:solidFill>
                  <a:schemeClr val="tx1"/>
                </a:solidFill>
                <a:latin typeface="Times New Roman" charset="0"/>
                <a:ea typeface="ＭＳ Ｐゴシック" charset="-128"/>
              </a:defRPr>
            </a:lvl7pPr>
            <a:lvl8pPr marL="3573463" indent="-244475" defTabSz="977900" eaLnBrk="0" fontAlgn="base" hangingPunct="0">
              <a:spcBef>
                <a:spcPct val="20000"/>
              </a:spcBef>
              <a:spcAft>
                <a:spcPct val="0"/>
              </a:spcAft>
              <a:buSzPct val="100000"/>
              <a:buChar char="»"/>
              <a:defRPr sz="2000">
                <a:solidFill>
                  <a:schemeClr val="tx1"/>
                </a:solidFill>
                <a:latin typeface="Times New Roman" charset="0"/>
                <a:ea typeface="ＭＳ Ｐゴシック" charset="-128"/>
              </a:defRPr>
            </a:lvl8pPr>
            <a:lvl9pPr marL="4030663" indent="-244475" defTabSz="977900" eaLnBrk="0" fontAlgn="base" hangingPunct="0">
              <a:spcBef>
                <a:spcPct val="20000"/>
              </a:spcBef>
              <a:spcAft>
                <a:spcPct val="0"/>
              </a:spcAft>
              <a:buSzPct val="100000"/>
              <a:buChar char="»"/>
              <a:defRPr sz="2000">
                <a:solidFill>
                  <a:schemeClr val="tx1"/>
                </a:solidFill>
                <a:latin typeface="Times New Roman" charset="0"/>
                <a:ea typeface="ＭＳ Ｐゴシック" charset="-128"/>
              </a:defRPr>
            </a:lvl9pPr>
          </a:lstStyle>
          <a:p>
            <a:pPr>
              <a:buFontTx/>
              <a:buNone/>
            </a:pPr>
            <a:r>
              <a:rPr lang="en-US" altLang="x-none" sz="2000" dirty="0"/>
              <a:t>	In a 3D tropical atmosphere, wave adjustment erases horizontal temperature differences</a:t>
            </a:r>
            <a:endParaRPr lang="en-US" altLang="x-none" dirty="0"/>
          </a:p>
        </p:txBody>
      </p:sp>
      <p:sp>
        <p:nvSpPr>
          <p:cNvPr id="12" name="TextBox 11"/>
          <p:cNvSpPr txBox="1">
            <a:spLocks noChangeArrowheads="1"/>
          </p:cNvSpPr>
          <p:nvPr/>
        </p:nvSpPr>
        <p:spPr bwMode="auto">
          <a:xfrm rot="16200000">
            <a:off x="5984081" y="3577431"/>
            <a:ext cx="5916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742950" indent="-28575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lgn="r">
              <a:buFontTx/>
              <a:buNone/>
            </a:pPr>
            <a:r>
              <a:rPr lang="en-US" altLang="x-none" sz="1400" dirty="0">
                <a:solidFill>
                  <a:schemeClr val="bg2"/>
                </a:solidFill>
              </a:rPr>
              <a:t>Showman et al. </a:t>
            </a:r>
            <a:r>
              <a:rPr lang="en-US" altLang="x-none" sz="1400">
                <a:solidFill>
                  <a:schemeClr val="bg2"/>
                </a:solidFill>
              </a:rPr>
              <a:t>(2013, “Atmospheric circulation of terrestrial exoplanets” in the book </a:t>
            </a:r>
            <a:r>
              <a:rPr lang="en-US" altLang="x-none" sz="1400" i="1">
                <a:solidFill>
                  <a:schemeClr val="bg2"/>
                </a:solidFill>
              </a:rPr>
              <a:t>Comparative Climatology of Terrestrial Planets</a:t>
            </a:r>
            <a:r>
              <a:rPr lang="en-US" altLang="x-none" sz="1400">
                <a:solidFill>
                  <a:schemeClr val="bg2"/>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r>
              <a:rPr lang="en-US" altLang="x-none" sz="2000" dirty="0"/>
              <a:t>Timescale </a:t>
            </a:r>
            <a:r>
              <a:rPr lang="en-US" altLang="x-none" sz="2000" dirty="0" smtClean="0"/>
              <a:t>arguments associated with adjustment</a:t>
            </a:r>
            <a:endParaRPr lang="en-US" altLang="x-none" sz="2000" dirty="0"/>
          </a:p>
        </p:txBody>
      </p:sp>
      <p:sp>
        <p:nvSpPr>
          <p:cNvPr id="12290" name="Text Placeholder 2"/>
          <p:cNvSpPr>
            <a:spLocks noGrp="1"/>
          </p:cNvSpPr>
          <p:nvPr>
            <p:ph type="body" sz="half" idx="1"/>
          </p:nvPr>
        </p:nvSpPr>
        <p:spPr>
          <a:xfrm>
            <a:off x="192088" y="757238"/>
            <a:ext cx="8672512" cy="5632450"/>
          </a:xfrm>
        </p:spPr>
        <p:txBody>
          <a:bodyPr/>
          <a:lstStyle/>
          <a:p>
            <a:r>
              <a:rPr lang="en-US" altLang="x-none" sz="1800" dirty="0"/>
              <a:t>Generally one </a:t>
            </a:r>
            <a:r>
              <a:rPr lang="en-US" altLang="x-none" sz="1800" dirty="0" smtClean="0"/>
              <a:t>might crudely expect </a:t>
            </a:r>
            <a:r>
              <a:rPr lang="en-US" altLang="x-none" sz="1800" dirty="0"/>
              <a:t>that if</a:t>
            </a:r>
          </a:p>
          <a:p>
            <a:endParaRPr lang="en-US" altLang="x-none" sz="1800" dirty="0"/>
          </a:p>
          <a:p>
            <a:pPr>
              <a:buFontTx/>
              <a:buNone/>
            </a:pPr>
            <a:r>
              <a:rPr lang="en-US" altLang="x-none" sz="1800" dirty="0"/>
              <a:t>					    small fractional temperature differences</a:t>
            </a:r>
          </a:p>
          <a:p>
            <a:pPr>
              <a:buFontTx/>
              <a:buNone/>
            </a:pPr>
            <a:endParaRPr lang="en-US" altLang="x-none" sz="1800" dirty="0"/>
          </a:p>
          <a:p>
            <a:pPr>
              <a:buFontTx/>
              <a:buNone/>
            </a:pPr>
            <a:r>
              <a:rPr lang="en-US" altLang="x-none" sz="1800" dirty="0"/>
              <a:t>					    large fractional temperature differences</a:t>
            </a:r>
          </a:p>
          <a:p>
            <a:endParaRPr lang="en-US" altLang="x-none" sz="1800" dirty="0"/>
          </a:p>
          <a:p>
            <a:r>
              <a:rPr lang="en-US" altLang="x-none" sz="1800" dirty="0"/>
              <a:t>R</a:t>
            </a:r>
            <a:r>
              <a:rPr lang="en-US" altLang="x-none" sz="1800" dirty="0" smtClean="0"/>
              <a:t>elevant damping timescales include friction and radiative timescales.  Dynamical timescales can be horizontal wave propagation timescales, although advection and rotation timescales may be relevant.   The precise timescale comparison is thus probably more complex than shown above (e.g., see </a:t>
            </a:r>
            <a:r>
              <a:rPr lang="en-US" altLang="x-none" sz="1800" dirty="0" err="1" smtClean="0"/>
              <a:t>Komacek</a:t>
            </a:r>
            <a:r>
              <a:rPr lang="en-US" altLang="x-none" sz="1800" dirty="0" smtClean="0"/>
              <a:t> &amp; Showman 2016).</a:t>
            </a:r>
          </a:p>
          <a:p>
            <a:endParaRPr lang="en-US" altLang="x-none" sz="1800" dirty="0"/>
          </a:p>
          <a:p>
            <a:r>
              <a:rPr lang="en-US" altLang="x-none" sz="1800" dirty="0" smtClean="0"/>
              <a:t>The adjustment timescale is often much shorter than the mixing timescale.</a:t>
            </a:r>
          </a:p>
          <a:p>
            <a:endParaRPr lang="en-US" altLang="x-none" sz="1800" dirty="0"/>
          </a:p>
          <a:p>
            <a:r>
              <a:rPr lang="en-US" altLang="x-none" sz="1800" dirty="0"/>
              <a:t>For synchronously rotating Earth-like planets, these arguments </a:t>
            </a:r>
            <a:r>
              <a:rPr lang="en-US" altLang="x-none" sz="1800" dirty="0" smtClean="0"/>
              <a:t>suggest </a:t>
            </a:r>
            <a:r>
              <a:rPr lang="en-US" altLang="x-none" sz="1800" dirty="0"/>
              <a:t>large temperature differences if atmospheric pressure &lt; 0.1 </a:t>
            </a:r>
            <a:r>
              <a:rPr lang="en-US" altLang="x-none" sz="1800" dirty="0" smtClean="0"/>
              <a:t>bar.  For hot </a:t>
            </a:r>
            <a:r>
              <a:rPr lang="en-US" altLang="x-none" sz="1800" dirty="0" err="1" smtClean="0"/>
              <a:t>Jupiters</a:t>
            </a:r>
            <a:r>
              <a:rPr lang="en-US" altLang="x-none" sz="1800" dirty="0" smtClean="0"/>
              <a:t>, they suggest large </a:t>
            </a:r>
            <a:r>
              <a:rPr lang="en-US" altLang="x-none" sz="1800" dirty="0" err="1" smtClean="0"/>
              <a:t>temperture</a:t>
            </a:r>
            <a:r>
              <a:rPr lang="en-US" altLang="x-none" sz="1800" dirty="0" smtClean="0"/>
              <a:t> differences if the planet is hot enough.  </a:t>
            </a:r>
            <a:endParaRPr lang="en-US" altLang="x-none" sz="1800" dirty="0"/>
          </a:p>
          <a:p>
            <a:pPr>
              <a:buFontTx/>
              <a:buNone/>
            </a:pPr>
            <a:endParaRPr lang="en-US" altLang="x-none" sz="1800" dirty="0"/>
          </a:p>
          <a:p>
            <a:pPr>
              <a:buFontTx/>
              <a:buNone/>
            </a:pPr>
            <a:r>
              <a:rPr lang="en-US" altLang="x-none" sz="1800" dirty="0" smtClean="0">
                <a:solidFill>
                  <a:srgbClr val="FF0000"/>
                </a:solidFill>
              </a:rPr>
              <a:t>This </a:t>
            </a:r>
            <a:r>
              <a:rPr lang="en-US" altLang="x-none" sz="1800" dirty="0">
                <a:solidFill>
                  <a:srgbClr val="FF0000"/>
                </a:solidFill>
              </a:rPr>
              <a:t>has important implications for atmospheric collapse on synchronously rotating planets (e.g., Joshi et al. 1997</a:t>
            </a:r>
            <a:r>
              <a:rPr lang="en-US" altLang="x-none" sz="1800" dirty="0" smtClean="0">
                <a:solidFill>
                  <a:srgbClr val="FF0000"/>
                </a:solidFill>
              </a:rPr>
              <a:t>), and for explaining IR data for hot </a:t>
            </a:r>
            <a:r>
              <a:rPr lang="en-US" altLang="x-none" sz="1800" dirty="0" err="1" smtClean="0">
                <a:solidFill>
                  <a:srgbClr val="FF0000"/>
                </a:solidFill>
              </a:rPr>
              <a:t>Jupiters</a:t>
            </a:r>
            <a:r>
              <a:rPr lang="en-US" altLang="x-none" sz="1800" dirty="0" smtClean="0">
                <a:solidFill>
                  <a:srgbClr val="FF0000"/>
                </a:solidFill>
              </a:rPr>
              <a:t>.</a:t>
            </a:r>
            <a:endParaRPr lang="en-US" altLang="x-none" sz="1800" dirty="0">
              <a:solidFill>
                <a:srgbClr val="FF0000"/>
              </a:solidFill>
            </a:endParaRPr>
          </a:p>
        </p:txBody>
      </p:sp>
      <p:graphicFrame>
        <p:nvGraphicFramePr>
          <p:cNvPr id="12291" name="Object 2"/>
          <p:cNvGraphicFramePr>
            <a:graphicFrameLocks noChangeAspect="1"/>
          </p:cNvGraphicFramePr>
          <p:nvPr>
            <p:extLst>
              <p:ext uri="{D42A27DB-BD31-4B8C-83A1-F6EECF244321}">
                <p14:modId xmlns:p14="http://schemas.microsoft.com/office/powerpoint/2010/main" val="1699284133"/>
              </p:ext>
            </p:extLst>
          </p:nvPr>
        </p:nvGraphicFramePr>
        <p:xfrm>
          <a:off x="823913" y="1981200"/>
          <a:ext cx="3475037" cy="703263"/>
        </p:xfrm>
        <a:graphic>
          <a:graphicData uri="http://schemas.openxmlformats.org/presentationml/2006/ole">
            <mc:AlternateContent xmlns:mc="http://schemas.openxmlformats.org/markup-compatibility/2006">
              <mc:Choice xmlns:v="urn:schemas-microsoft-com:vml" Requires="v">
                <p:oleObj spid="_x0000_s12558" name="Equation" r:id="rId3" imgW="18057143" imgH="3657143" progId="Equation.3">
                  <p:embed/>
                </p:oleObj>
              </mc:Choice>
              <mc:Fallback>
                <p:oleObj name="Equation" r:id="rId3" imgW="18057143" imgH="3657143"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13" y="1981200"/>
                        <a:ext cx="3475037"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292" name="Object 3"/>
          <p:cNvGraphicFramePr>
            <a:graphicFrameLocks noChangeAspect="1"/>
          </p:cNvGraphicFramePr>
          <p:nvPr>
            <p:extLst>
              <p:ext uri="{D42A27DB-BD31-4B8C-83A1-F6EECF244321}">
                <p14:modId xmlns:p14="http://schemas.microsoft.com/office/powerpoint/2010/main" val="215823083"/>
              </p:ext>
            </p:extLst>
          </p:nvPr>
        </p:nvGraphicFramePr>
        <p:xfrm>
          <a:off x="842962" y="1306512"/>
          <a:ext cx="3455988" cy="700088"/>
        </p:xfrm>
        <a:graphic>
          <a:graphicData uri="http://schemas.openxmlformats.org/presentationml/2006/ole">
            <mc:AlternateContent xmlns:mc="http://schemas.openxmlformats.org/markup-compatibility/2006">
              <mc:Choice xmlns:v="urn:schemas-microsoft-com:vml" Requires="v">
                <p:oleObj spid="_x0000_s12559" name="Equation" r:id="rId5" imgW="18057143" imgH="3657143" progId="Equation.3">
                  <p:embed/>
                </p:oleObj>
              </mc:Choice>
              <mc:Fallback>
                <p:oleObj name="Equation" r:id="rId5" imgW="18057143" imgH="3657143"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962" y="1306512"/>
                        <a:ext cx="3455988"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293" name="TextBox 9"/>
          <p:cNvSpPr txBox="1">
            <a:spLocks noChangeArrowheads="1"/>
          </p:cNvSpPr>
          <p:nvPr/>
        </p:nvSpPr>
        <p:spPr bwMode="auto">
          <a:xfrm flipH="1">
            <a:off x="5245100" y="5232400"/>
            <a:ext cx="116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533400" y="142875"/>
            <a:ext cx="8034338" cy="715963"/>
          </a:xfrm>
        </p:spPr>
        <p:txBody>
          <a:bodyPr/>
          <a:lstStyle/>
          <a:p>
            <a:r>
              <a:rPr lang="en-US" altLang="x-none" sz="2400"/>
              <a:t>Key dynamical length scales</a:t>
            </a:r>
          </a:p>
        </p:txBody>
      </p:sp>
      <p:sp>
        <p:nvSpPr>
          <p:cNvPr id="5122" name="Content Placeholder 2"/>
          <p:cNvSpPr>
            <a:spLocks noGrp="1"/>
          </p:cNvSpPr>
          <p:nvPr>
            <p:ph idx="1"/>
          </p:nvPr>
        </p:nvSpPr>
        <p:spPr>
          <a:xfrm>
            <a:off x="192088" y="757238"/>
            <a:ext cx="8748712" cy="5632450"/>
          </a:xfrm>
        </p:spPr>
        <p:txBody>
          <a:bodyPr/>
          <a:lstStyle/>
          <a:p>
            <a:pPr marL="0" indent="0">
              <a:buFontTx/>
              <a:buNone/>
            </a:pPr>
            <a:r>
              <a:rPr lang="en-US" altLang="x-none" sz="1800" dirty="0"/>
              <a:t>In the </a:t>
            </a:r>
            <a:r>
              <a:rPr lang="en-US" altLang="x-none" sz="1800" dirty="0" err="1"/>
              <a:t>extratropics</a:t>
            </a:r>
            <a:r>
              <a:rPr lang="en-US" altLang="x-none" sz="1800" dirty="0"/>
              <a:t>, the natural horizontal length scale associated with geostrophic adjustment (and other processes involving the interaction of gravity and rotation) is the </a:t>
            </a:r>
            <a:r>
              <a:rPr lang="en-US" altLang="x-none" sz="1800" dirty="0" err="1"/>
              <a:t>Rossby</a:t>
            </a:r>
            <a:r>
              <a:rPr lang="en-US" altLang="x-none" sz="1800" dirty="0"/>
              <a:t> deformation radius,</a:t>
            </a:r>
          </a:p>
          <a:p>
            <a:pPr marL="0" indent="0">
              <a:buFontTx/>
              <a:buNone/>
            </a:pPr>
            <a:endParaRPr lang="en-US" altLang="x-none" sz="1800" dirty="0"/>
          </a:p>
          <a:p>
            <a:pPr marL="0" indent="0">
              <a:buFontTx/>
              <a:buNone/>
            </a:pPr>
            <a:endParaRPr lang="en-US" altLang="x-none" sz="1800" dirty="0"/>
          </a:p>
          <a:p>
            <a:pPr marL="0" indent="0">
              <a:buFontTx/>
              <a:buNone/>
            </a:pPr>
            <a:endParaRPr lang="en-US" altLang="x-none" sz="1800" dirty="0"/>
          </a:p>
          <a:p>
            <a:pPr marL="0" indent="0">
              <a:buFontTx/>
              <a:buNone/>
            </a:pPr>
            <a:endParaRPr lang="en-US" altLang="x-none" sz="1800" dirty="0"/>
          </a:p>
          <a:p>
            <a:pPr marL="0" indent="0">
              <a:buFontTx/>
              <a:buNone/>
            </a:pPr>
            <a:r>
              <a:rPr lang="en-US" altLang="x-none" sz="1800" dirty="0"/>
              <a:t>where </a:t>
            </a:r>
            <a:r>
              <a:rPr lang="en-US" altLang="x-none" sz="1800" i="1" dirty="0"/>
              <a:t>c</a:t>
            </a:r>
            <a:r>
              <a:rPr lang="en-US" altLang="x-none" sz="1800" dirty="0"/>
              <a:t> is the gravity wave speed. </a:t>
            </a:r>
            <a:r>
              <a:rPr lang="en-US" altLang="x-none" sz="1800" dirty="0" smtClean="0"/>
              <a:t>  </a:t>
            </a:r>
            <a:r>
              <a:rPr lang="en-US" altLang="x-none" sz="1800" dirty="0"/>
              <a:t>In the tropics the equivalent natural length scale, called the equatorial deformation radius, is</a:t>
            </a:r>
          </a:p>
          <a:p>
            <a:pPr marL="0" indent="0">
              <a:buFontTx/>
              <a:buNone/>
            </a:pPr>
            <a:endParaRPr lang="en-US" altLang="x-none" sz="1800" dirty="0"/>
          </a:p>
          <a:p>
            <a:pPr marL="0" indent="0">
              <a:buFontTx/>
              <a:buNone/>
            </a:pPr>
            <a:endParaRPr lang="en-US" altLang="x-none" sz="1800" dirty="0" smtClean="0"/>
          </a:p>
          <a:p>
            <a:pPr marL="0" indent="0">
              <a:buFontTx/>
              <a:buNone/>
            </a:pPr>
            <a:endParaRPr lang="en-US" altLang="x-none" sz="1800" dirty="0"/>
          </a:p>
          <a:p>
            <a:pPr marL="0" indent="0">
              <a:buFontTx/>
              <a:buNone/>
            </a:pPr>
            <a:endParaRPr lang="en-US" altLang="x-none" sz="1800" dirty="0"/>
          </a:p>
          <a:p>
            <a:pPr marL="0" indent="0">
              <a:buFontTx/>
              <a:buNone/>
            </a:pPr>
            <a:r>
              <a:rPr lang="en-US" altLang="x-none" sz="1800" dirty="0"/>
              <a:t>where </a:t>
            </a:r>
            <a:r>
              <a:rPr lang="en-US" altLang="x-none" sz="1800" i="1" dirty="0">
                <a:latin typeface="Symbol" charset="2"/>
              </a:rPr>
              <a:t>b</a:t>
            </a:r>
            <a:r>
              <a:rPr lang="en-US" altLang="x-none" sz="1800" dirty="0"/>
              <a:t>=</a:t>
            </a:r>
            <a:r>
              <a:rPr lang="en-US" altLang="x-none" sz="1800" i="1" dirty="0" err="1"/>
              <a:t>df</a:t>
            </a:r>
            <a:r>
              <a:rPr lang="en-US" altLang="x-none" sz="1800" i="1" dirty="0"/>
              <a:t>/</a:t>
            </a:r>
            <a:r>
              <a:rPr lang="en-US" altLang="x-none" sz="1800" i="1" dirty="0" err="1"/>
              <a:t>dy</a:t>
            </a:r>
            <a:r>
              <a:rPr lang="en-US" altLang="x-none" sz="1800" dirty="0"/>
              <a:t> is the gradient of the Coriolis parameter with northward distance, </a:t>
            </a:r>
            <a:r>
              <a:rPr lang="en-US" altLang="x-none" sz="1800" i="1" dirty="0"/>
              <a:t>y</a:t>
            </a:r>
            <a:r>
              <a:rPr lang="en-US" altLang="x-none" sz="1800" dirty="0"/>
              <a:t>. </a:t>
            </a:r>
          </a:p>
          <a:p>
            <a:pPr marL="0" indent="0">
              <a:buFontTx/>
              <a:buNone/>
            </a:pPr>
            <a:endParaRPr lang="en-US" altLang="x-none" sz="1800" dirty="0"/>
          </a:p>
          <a:p>
            <a:pPr marL="0" indent="0">
              <a:buFontTx/>
              <a:buNone/>
            </a:pPr>
            <a:endParaRPr lang="en-US" altLang="x-none" sz="1800" dirty="0"/>
          </a:p>
        </p:txBody>
      </p:sp>
      <p:pic>
        <p:nvPicPr>
          <p:cNvPr id="51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866900"/>
            <a:ext cx="13843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7900" y="3776663"/>
            <a:ext cx="19431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endParaRPr lang="x-none" altLang="x-none"/>
          </a:p>
        </p:txBody>
      </p:sp>
      <p:pic>
        <p:nvPicPr>
          <p:cNvPr id="13314" name="Picture 5" descr="hj136-h-arrow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
            <a:ext cx="44958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descr="hj142-h-arrow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2222500"/>
            <a:ext cx="50419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hj145-h-arrows.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92563"/>
            <a:ext cx="4532313"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9"/>
          <p:cNvSpPr txBox="1">
            <a:spLocks noChangeArrowheads="1"/>
          </p:cNvSpPr>
          <p:nvPr/>
        </p:nvSpPr>
        <p:spPr bwMode="auto">
          <a:xfrm>
            <a:off x="1181100" y="0"/>
            <a:ext cx="18446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dirty="0"/>
              <a:t>Weak damping</a:t>
            </a:r>
          </a:p>
        </p:txBody>
      </p:sp>
      <p:sp>
        <p:nvSpPr>
          <p:cNvPr id="13318" name="TextBox 10"/>
          <p:cNvSpPr txBox="1">
            <a:spLocks noChangeArrowheads="1"/>
          </p:cNvSpPr>
          <p:nvPr/>
        </p:nvSpPr>
        <p:spPr bwMode="auto">
          <a:xfrm>
            <a:off x="5930900" y="1866900"/>
            <a:ext cx="22875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Moderate damping</a:t>
            </a:r>
          </a:p>
        </p:txBody>
      </p:sp>
      <p:sp>
        <p:nvSpPr>
          <p:cNvPr id="13319" name="TextBox 11"/>
          <p:cNvSpPr txBox="1">
            <a:spLocks noChangeArrowheads="1"/>
          </p:cNvSpPr>
          <p:nvPr/>
        </p:nvSpPr>
        <p:spPr bwMode="auto">
          <a:xfrm>
            <a:off x="1219200" y="3644900"/>
            <a:ext cx="195421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Strong damping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0" y="-88900"/>
            <a:ext cx="9144000" cy="715963"/>
          </a:xfrm>
        </p:spPr>
        <p:txBody>
          <a:bodyPr/>
          <a:lstStyle/>
          <a:p>
            <a:r>
              <a:rPr lang="en-US" altLang="x-none" sz="2200"/>
              <a:t>Equatorial superrotation is expected on tidally locked exoplanets</a:t>
            </a:r>
          </a:p>
        </p:txBody>
      </p:sp>
      <p:pic>
        <p:nvPicPr>
          <p:cNvPr id="14338" name="Content Placeholder 3" descr="joshi-etal-superrotate.jpg"/>
          <p:cNvPicPr>
            <a:picLocks noGrp="1" noChangeAspect="1"/>
          </p:cNvPicPr>
          <p:nvPr>
            <p:ph idx="1"/>
          </p:nvPr>
        </p:nvPicPr>
        <p:blipFill>
          <a:blip r:embed="rId2">
            <a:extLst>
              <a:ext uri="{28A0092B-C50C-407E-A947-70E740481C1C}">
                <a14:useLocalDpi xmlns:a14="http://schemas.microsoft.com/office/drawing/2010/main" val="0"/>
              </a:ext>
            </a:extLst>
          </a:blip>
          <a:srcRect l="-491" r="-491"/>
          <a:stretch>
            <a:fillRect/>
          </a:stretch>
        </p:blipFill>
        <p:spPr>
          <a:xfrm>
            <a:off x="228600" y="850900"/>
            <a:ext cx="3984625" cy="2565400"/>
          </a:xfrm>
        </p:spPr>
      </p:pic>
      <p:pic>
        <p:nvPicPr>
          <p:cNvPr id="14339" name="Picture 4" descr="joshi-etal-contro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25500"/>
            <a:ext cx="4037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heng-vogt-superrota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3505200"/>
            <a:ext cx="4000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heng-vogt-axisymmetri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06900" y="3521075"/>
            <a:ext cx="40560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7"/>
          <p:cNvSpPr txBox="1">
            <a:spLocks noChangeArrowheads="1"/>
          </p:cNvSpPr>
          <p:nvPr/>
        </p:nvSpPr>
        <p:spPr bwMode="auto">
          <a:xfrm rot="-5400000">
            <a:off x="8053387" y="1917701"/>
            <a:ext cx="17113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a:t>Joshi et al. (1997)</a:t>
            </a:r>
          </a:p>
        </p:txBody>
      </p:sp>
      <p:sp>
        <p:nvSpPr>
          <p:cNvPr id="14343" name="TextBox 8"/>
          <p:cNvSpPr txBox="1">
            <a:spLocks noChangeArrowheads="1"/>
          </p:cNvSpPr>
          <p:nvPr/>
        </p:nvSpPr>
        <p:spPr bwMode="auto">
          <a:xfrm rot="-5400000">
            <a:off x="7896225" y="4826000"/>
            <a:ext cx="19240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600"/>
              <a:t>Heng &amp; Vogt (2010)</a:t>
            </a:r>
          </a:p>
        </p:txBody>
      </p:sp>
      <p:sp>
        <p:nvSpPr>
          <p:cNvPr id="14344" name="TextBox 9"/>
          <p:cNvSpPr txBox="1">
            <a:spLocks noChangeArrowheads="1"/>
          </p:cNvSpPr>
          <p:nvPr/>
        </p:nvSpPr>
        <p:spPr bwMode="auto">
          <a:xfrm>
            <a:off x="1143000" y="533400"/>
            <a:ext cx="26717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Synchronously locked</a:t>
            </a:r>
          </a:p>
        </p:txBody>
      </p:sp>
      <p:sp>
        <p:nvSpPr>
          <p:cNvPr id="14345" name="TextBox 10"/>
          <p:cNvSpPr txBox="1">
            <a:spLocks noChangeArrowheads="1"/>
          </p:cNvSpPr>
          <p:nvPr/>
        </p:nvSpPr>
        <p:spPr bwMode="auto">
          <a:xfrm>
            <a:off x="5397500" y="482600"/>
            <a:ext cx="25828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a:t>Axisymmetric forcing</a:t>
            </a:r>
          </a:p>
        </p:txBody>
      </p:sp>
      <p:sp>
        <p:nvSpPr>
          <p:cNvPr id="14346" name="TextBox 11"/>
          <p:cNvSpPr txBox="1">
            <a:spLocks noChangeArrowheads="1"/>
          </p:cNvSpPr>
          <p:nvPr/>
        </p:nvSpPr>
        <p:spPr bwMode="auto">
          <a:xfrm>
            <a:off x="655638" y="6511925"/>
            <a:ext cx="81073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800"/>
              <a:t>See also Merlis &amp; Schneider (2010), Wordsworth et al. (2011), Edson et al. (2011)</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Content Placeholder 5" descr="matsuno.jpg"/>
          <p:cNvPicPr>
            <a:picLocks noGrp="1" noChangeAspect="1"/>
          </p:cNvPicPr>
          <p:nvPr>
            <p:ph idx="1"/>
          </p:nvPr>
        </p:nvPicPr>
        <p:blipFill>
          <a:blip r:embed="rId2">
            <a:extLst>
              <a:ext uri="{28A0092B-C50C-407E-A947-70E740481C1C}">
                <a14:useLocalDpi xmlns:a14="http://schemas.microsoft.com/office/drawing/2010/main" val="0"/>
              </a:ext>
            </a:extLst>
          </a:blip>
          <a:srcRect l="-31372" r="-31372"/>
          <a:stretch>
            <a:fillRect/>
          </a:stretch>
        </p:blipFill>
        <p:spPr>
          <a:xfrm>
            <a:off x="0" y="1377950"/>
            <a:ext cx="8513763" cy="5480050"/>
          </a:xfrm>
        </p:spPr>
      </p:pic>
      <p:sp>
        <p:nvSpPr>
          <p:cNvPr id="15362" name="Title 1"/>
          <p:cNvSpPr>
            <a:spLocks noGrp="1"/>
          </p:cNvSpPr>
          <p:nvPr>
            <p:ph type="title"/>
          </p:nvPr>
        </p:nvSpPr>
        <p:spPr/>
        <p:txBody>
          <a:bodyPr/>
          <a:lstStyle/>
          <a:p>
            <a:r>
              <a:rPr lang="en-US" altLang="x-none" sz="2200"/>
              <a:t>Showman &amp; Polvani (2011) showed that the superrotation results from momentum transport by standing, planetary-scale waves driven by the day-night thermal forcing </a:t>
            </a:r>
          </a:p>
        </p:txBody>
      </p:sp>
      <p:sp>
        <p:nvSpPr>
          <p:cNvPr id="15363" name="TextBox 4"/>
          <p:cNvSpPr txBox="1">
            <a:spLocks noChangeArrowheads="1"/>
          </p:cNvSpPr>
          <p:nvPr/>
        </p:nvSpPr>
        <p:spPr bwMode="auto">
          <a:xfrm rot="-5400000">
            <a:off x="6434138" y="3582988"/>
            <a:ext cx="42513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1pPr>
            <a:lvl2pPr marL="37931725" indent="-37474525">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2pPr>
            <a:lvl3pPr marL="11430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3pPr>
            <a:lvl4pPr marL="16002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4pPr>
            <a:lvl5pPr marL="2057400" indent="-228600">
              <a:lnSpc>
                <a:spcPct val="90000"/>
              </a:lnSpc>
              <a:spcBef>
                <a:spcPct val="20000"/>
              </a:spcBef>
              <a:buClr>
                <a:schemeClr val="tx1"/>
              </a:buClr>
              <a:buSzPct val="113000"/>
              <a:buChar char="•"/>
              <a:defRPr sz="2000" b="1">
                <a:solidFill>
                  <a:schemeClr val="tx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128"/>
              </a:defRPr>
            </a:lvl9pPr>
          </a:lstStyle>
          <a:p>
            <a:pPr>
              <a:buFontTx/>
              <a:buNone/>
            </a:pPr>
            <a:r>
              <a:rPr lang="en-US" altLang="x-none" sz="1800"/>
              <a:t>Showman &amp; Polvani (2 011, </a:t>
            </a:r>
            <a:r>
              <a:rPr lang="en-US" altLang="x-none" sz="1800" i="1"/>
              <a:t>ApJ</a:t>
            </a:r>
            <a:r>
              <a:rPr lang="en-US" altLang="x-none" sz="1800"/>
              <a:t>  738, 71)</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63" y="2035175"/>
            <a:ext cx="8004175" cy="1914525"/>
          </a:xfrm>
        </p:spPr>
        <p:txBody>
          <a:bodyPr/>
          <a:lstStyle/>
          <a:p>
            <a:r>
              <a:rPr lang="en-US" sz="3200" dirty="0" smtClean="0"/>
              <a:t>That’s it for theoretical aspects.</a:t>
            </a:r>
            <a:br>
              <a:rPr lang="en-US" sz="3200" dirty="0" smtClean="0"/>
            </a:br>
            <a:r>
              <a:rPr lang="en-US" sz="3200" dirty="0"/>
              <a:t/>
            </a:r>
            <a:br>
              <a:rPr lang="en-US" sz="3200" dirty="0"/>
            </a:br>
            <a:r>
              <a:rPr lang="en-US" sz="3200" dirty="0" smtClean="0"/>
              <a:t>Now let’s do a brief observational tour of the Solar System’s terrestrial planet climates.</a:t>
            </a:r>
            <a:endParaRPr lang="en-US" sz="3200" dirty="0"/>
          </a:p>
        </p:txBody>
      </p:sp>
    </p:spTree>
    <p:extLst>
      <p:ext uri="{BB962C8B-B14F-4D97-AF65-F5344CB8AC3E}">
        <p14:creationId xmlns:p14="http://schemas.microsoft.com/office/powerpoint/2010/main" val="560261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as a planet</a:t>
            </a:r>
            <a:endParaRPr lang="en-US" dirty="0"/>
          </a:p>
        </p:txBody>
      </p:sp>
      <p:sp>
        <p:nvSpPr>
          <p:cNvPr id="3" name="Content Placeholder 2"/>
          <p:cNvSpPr>
            <a:spLocks noGrp="1"/>
          </p:cNvSpPr>
          <p:nvPr>
            <p:ph idx="1"/>
          </p:nvPr>
        </p:nvSpPr>
        <p:spPr>
          <a:xfrm>
            <a:off x="204788" y="757238"/>
            <a:ext cx="4710112" cy="4614862"/>
          </a:xfrm>
        </p:spPr>
        <p:txBody>
          <a:bodyPr/>
          <a:lstStyle/>
          <a:p>
            <a:r>
              <a:rPr lang="en-US" sz="1600" dirty="0" smtClean="0"/>
              <a:t>Earth is the largest terrestrial planet, with a 1-bar N</a:t>
            </a:r>
            <a:r>
              <a:rPr lang="en-US" sz="1600" baseline="-25000" dirty="0" smtClean="0"/>
              <a:t>2</a:t>
            </a:r>
            <a:r>
              <a:rPr lang="en-US" sz="1600" dirty="0" smtClean="0"/>
              <a:t> atmosphere and trace amounts of CO</a:t>
            </a:r>
            <a:r>
              <a:rPr lang="en-US" sz="1600" baseline="-25000" dirty="0" smtClean="0"/>
              <a:t>2</a:t>
            </a:r>
            <a:r>
              <a:rPr lang="en-US" sz="1600" dirty="0" smtClean="0"/>
              <a:t> and water vapor sufficient to keep temperatures above freezing.</a:t>
            </a:r>
          </a:p>
          <a:p>
            <a:endParaRPr lang="en-US" sz="1600" dirty="0"/>
          </a:p>
          <a:p>
            <a:r>
              <a:rPr lang="en-US" sz="1600" dirty="0" smtClean="0"/>
              <a:t>The 3.7-km deep ocean is 260 times the atmosphere mass, implying that Earth has more fluid volatiles at its surface than any other solid object in the solar system.</a:t>
            </a:r>
          </a:p>
          <a:p>
            <a:endParaRPr lang="en-US" sz="1600" dirty="0"/>
          </a:p>
          <a:p>
            <a:r>
              <a:rPr lang="en-US" sz="1600" dirty="0" smtClean="0"/>
              <a:t>Viewing Earth as a planet leads to major questions: why is the atmosphere made mostly of N</a:t>
            </a:r>
            <a:r>
              <a:rPr lang="en-US" sz="1600" baseline="-25000" dirty="0" smtClean="0"/>
              <a:t>2</a:t>
            </a:r>
            <a:r>
              <a:rPr lang="en-US" sz="1600" dirty="0" smtClean="0"/>
              <a:t>?  Why does it have this mass?  Why isn’t the ocean ten times more or less massive?  Is it a coincidence that the ocean volume is </a:t>
            </a:r>
            <a:r>
              <a:rPr lang="en-US" sz="1600" i="1" dirty="0" smtClean="0"/>
              <a:t>large</a:t>
            </a:r>
            <a:r>
              <a:rPr lang="en-US" sz="1600" dirty="0" smtClean="0"/>
              <a:t> enough to cover most of the globe but </a:t>
            </a:r>
            <a:r>
              <a:rPr lang="en-US" sz="1600" i="1" dirty="0" smtClean="0"/>
              <a:t>small</a:t>
            </a:r>
            <a:r>
              <a:rPr lang="en-US" sz="1600" dirty="0" smtClean="0"/>
              <a:t> enough to allow continents to stick </a:t>
            </a:r>
            <a:r>
              <a:rPr lang="en-US" sz="1600" dirty="0" err="1" smtClean="0"/>
              <a:t>abovewater</a:t>
            </a:r>
            <a:r>
              <a:rPr lang="en-US" sz="1600" dirty="0" smtClean="0"/>
              <a:t>?  </a:t>
            </a:r>
          </a:p>
          <a:p>
            <a:endParaRPr lang="en-US" sz="1600" dirty="0"/>
          </a:p>
          <a:p>
            <a:pPr marL="0" indent="0">
              <a:buNone/>
            </a:pPr>
            <a:endParaRPr lang="en-US" sz="1600" dirty="0"/>
          </a:p>
        </p:txBody>
      </p:sp>
      <p:pic>
        <p:nvPicPr>
          <p:cNvPr id="4" name="Picture 3" descr="fig3.atm-ocea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099" y="685440"/>
            <a:ext cx="3929301" cy="3911960"/>
          </a:xfrm>
          <a:prstGeom prst="rect">
            <a:avLst/>
          </a:prstGeom>
        </p:spPr>
      </p:pic>
      <p:sp>
        <p:nvSpPr>
          <p:cNvPr id="5" name="TextBox 4"/>
          <p:cNvSpPr txBox="1"/>
          <p:nvPr/>
        </p:nvSpPr>
        <p:spPr>
          <a:xfrm>
            <a:off x="127000" y="5422900"/>
            <a:ext cx="8648700" cy="1032077"/>
          </a:xfrm>
          <a:prstGeom prst="rect">
            <a:avLst/>
          </a:prstGeom>
          <a:noFill/>
        </p:spPr>
        <p:txBody>
          <a:bodyPr wrap="square" rtlCol="0">
            <a:spAutoFit/>
          </a:bodyPr>
          <a:lstStyle/>
          <a:p>
            <a:r>
              <a:rPr lang="en-US" sz="1600" dirty="0" smtClean="0"/>
              <a:t>    What processes control Earth’s climate—what are the fundamental global climate feedbacks, 	how do they interact with the circulation and how do they relate to planetary climate 	and habitability in general?</a:t>
            </a:r>
          </a:p>
          <a:p>
            <a:pPr>
              <a:buNone/>
            </a:pPr>
            <a:r>
              <a:rPr lang="en-US" sz="1600" dirty="0" smtClean="0"/>
              <a:t> </a:t>
            </a:r>
            <a:endParaRPr lang="en-US" sz="1600" dirty="0"/>
          </a:p>
        </p:txBody>
      </p:sp>
    </p:spTree>
    <p:extLst>
      <p:ext uri="{BB962C8B-B14F-4D97-AF65-F5344CB8AC3E}">
        <p14:creationId xmlns:p14="http://schemas.microsoft.com/office/powerpoint/2010/main" val="1693079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7" y="0"/>
            <a:ext cx="5202237" cy="715963"/>
          </a:xfrm>
        </p:spPr>
        <p:txBody>
          <a:bodyPr/>
          <a:lstStyle/>
          <a:p>
            <a:r>
              <a:rPr lang="en-US" sz="2400" dirty="0" smtClean="0"/>
              <a:t>Earth as a planet: circulation</a:t>
            </a:r>
            <a:endParaRPr lang="en-US" sz="2400" dirty="0"/>
          </a:p>
        </p:txBody>
      </p:sp>
      <p:sp>
        <p:nvSpPr>
          <p:cNvPr id="3" name="Content Placeholder 2"/>
          <p:cNvSpPr>
            <a:spLocks noGrp="1"/>
          </p:cNvSpPr>
          <p:nvPr>
            <p:ph idx="1"/>
          </p:nvPr>
        </p:nvSpPr>
        <p:spPr>
          <a:xfrm>
            <a:off x="204788" y="757238"/>
            <a:ext cx="4278312" cy="5237162"/>
          </a:xfrm>
        </p:spPr>
        <p:txBody>
          <a:bodyPr/>
          <a:lstStyle/>
          <a:p>
            <a:r>
              <a:rPr lang="en-US" sz="1600" dirty="0" smtClean="0"/>
              <a:t>Earth has a </a:t>
            </a:r>
            <a:r>
              <a:rPr lang="en-US" sz="1600" i="1" dirty="0" smtClean="0"/>
              <a:t>Hadley cell </a:t>
            </a:r>
            <a:r>
              <a:rPr lang="en-US" sz="1600" dirty="0" smtClean="0"/>
              <a:t>at low latitudes and a </a:t>
            </a:r>
            <a:r>
              <a:rPr lang="en-US" sz="1600" i="1" dirty="0" err="1" smtClean="0"/>
              <a:t>baroclinic</a:t>
            </a:r>
            <a:r>
              <a:rPr lang="en-US" sz="1600" i="1" dirty="0" smtClean="0"/>
              <a:t> zone</a:t>
            </a:r>
            <a:r>
              <a:rPr lang="en-US" sz="1600" dirty="0" smtClean="0"/>
              <a:t> at high latitudes, leading to subtropical and eddy-driven jet streams in the </a:t>
            </a:r>
            <a:r>
              <a:rPr lang="en-US" sz="1600" dirty="0" err="1" smtClean="0"/>
              <a:t>midlatitudes</a:t>
            </a:r>
            <a:r>
              <a:rPr lang="en-US" sz="1600" dirty="0" smtClean="0"/>
              <a:t>, relatively flat temperature patterns in the tropics, and steeper </a:t>
            </a:r>
            <a:r>
              <a:rPr lang="en-US" sz="1600" dirty="0" err="1" smtClean="0"/>
              <a:t>isentropes</a:t>
            </a:r>
            <a:r>
              <a:rPr lang="en-US" sz="1600" dirty="0" smtClean="0"/>
              <a:t> in the </a:t>
            </a:r>
            <a:r>
              <a:rPr lang="en-US" sz="1600" dirty="0" err="1" smtClean="0"/>
              <a:t>midlatitudes</a:t>
            </a:r>
            <a:r>
              <a:rPr lang="en-US" sz="1600" dirty="0" smtClean="0"/>
              <a:t>.</a:t>
            </a:r>
          </a:p>
          <a:p>
            <a:endParaRPr lang="en-US" sz="1600" dirty="0"/>
          </a:p>
          <a:p>
            <a:r>
              <a:rPr lang="en-US" sz="1600" dirty="0" smtClean="0"/>
              <a:t>The Hadley cell transports heat </a:t>
            </a:r>
            <a:r>
              <a:rPr lang="en-US" sz="1600" dirty="0" err="1" smtClean="0"/>
              <a:t>poleward</a:t>
            </a:r>
            <a:r>
              <a:rPr lang="en-US" sz="1600" dirty="0" smtClean="0"/>
              <a:t> in the tropics, and </a:t>
            </a:r>
            <a:r>
              <a:rPr lang="en-US" sz="1600" dirty="0" err="1" smtClean="0"/>
              <a:t>baroclinic</a:t>
            </a:r>
            <a:r>
              <a:rPr lang="en-US" sz="1600" dirty="0" smtClean="0"/>
              <a:t> instabilities do so in the </a:t>
            </a:r>
            <a:r>
              <a:rPr lang="en-US" sz="1600" dirty="0" err="1" smtClean="0"/>
              <a:t>extratropics</a:t>
            </a:r>
            <a:r>
              <a:rPr lang="en-US" sz="1600" dirty="0" smtClean="0"/>
              <a:t>.</a:t>
            </a:r>
          </a:p>
          <a:p>
            <a:endParaRPr lang="en-US" sz="1600" dirty="0"/>
          </a:p>
          <a:p>
            <a:r>
              <a:rPr lang="en-US" sz="1600" dirty="0" smtClean="0"/>
              <a:t>Much of this structure remains poorly understood at a deep level.  We still do not have a predictive theory for what controls Hadley cell width, strength, and temperature </a:t>
            </a:r>
            <a:r>
              <a:rPr lang="en-US" sz="1600" dirty="0" err="1" smtClean="0"/>
              <a:t>constrasts</a:t>
            </a:r>
            <a:r>
              <a:rPr lang="en-US" sz="1600" dirty="0" smtClean="0"/>
              <a:t>, nor for the equator-pole temperature difference, nor for what sets the rate at which </a:t>
            </a:r>
            <a:r>
              <a:rPr lang="en-US" sz="1600" dirty="0" err="1" smtClean="0"/>
              <a:t>baroclinic</a:t>
            </a:r>
            <a:r>
              <a:rPr lang="en-US" sz="1600" dirty="0" smtClean="0"/>
              <a:t> instabilities transport heat </a:t>
            </a:r>
            <a:r>
              <a:rPr lang="en-US" sz="1600" dirty="0" err="1" smtClean="0"/>
              <a:t>poleward</a:t>
            </a:r>
            <a:r>
              <a:rPr lang="en-US" sz="1600" dirty="0" smtClean="0"/>
              <a:t> under given background conditions</a:t>
            </a:r>
          </a:p>
          <a:p>
            <a:pPr marL="0" indent="0">
              <a:buNone/>
            </a:pPr>
            <a:endParaRPr lang="en-US" sz="1600" dirty="0"/>
          </a:p>
        </p:txBody>
      </p:sp>
      <p:pic>
        <p:nvPicPr>
          <p:cNvPr id="4" name="Picture 3" descr="peixoto-oort-zonal-mean-zonal-wind-annu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300" y="232039"/>
            <a:ext cx="4457700" cy="1124712"/>
          </a:xfrm>
          <a:prstGeom prst="rect">
            <a:avLst/>
          </a:prstGeom>
        </p:spPr>
      </p:pic>
      <p:pic>
        <p:nvPicPr>
          <p:cNvPr id="5" name="Picture 4" descr="peixoto-oort-fig7-6a-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3071278"/>
            <a:ext cx="4432300" cy="1164828"/>
          </a:xfrm>
          <a:prstGeom prst="rect">
            <a:avLst/>
          </a:prstGeom>
        </p:spPr>
      </p:pic>
      <p:pic>
        <p:nvPicPr>
          <p:cNvPr id="6" name="Picture 5" descr="peixoto-oort-streamfunc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300" y="1654686"/>
            <a:ext cx="4457700" cy="1134306"/>
          </a:xfrm>
          <a:prstGeom prst="rect">
            <a:avLst/>
          </a:prstGeom>
        </p:spPr>
      </p:pic>
      <p:pic>
        <p:nvPicPr>
          <p:cNvPr id="7" name="Picture 6" descr="salby-fig1-9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9413" y="4318000"/>
            <a:ext cx="2622145" cy="2667000"/>
          </a:xfrm>
          <a:prstGeom prst="rect">
            <a:avLst/>
          </a:prstGeom>
        </p:spPr>
      </p:pic>
      <p:sp>
        <p:nvSpPr>
          <p:cNvPr id="8" name="TextBox 11"/>
          <p:cNvSpPr txBox="1">
            <a:spLocks noChangeArrowheads="1"/>
          </p:cNvSpPr>
          <p:nvPr/>
        </p:nvSpPr>
        <p:spPr bwMode="auto">
          <a:xfrm>
            <a:off x="5964237" y="-38100"/>
            <a:ext cx="1990286" cy="289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smtClean="0">
                <a:solidFill>
                  <a:srgbClr val="B00000"/>
                </a:solidFill>
              </a:rPr>
              <a:t>Zonal-mean zonal wind </a:t>
            </a:r>
            <a:endParaRPr lang="en-US" sz="1400" dirty="0">
              <a:solidFill>
                <a:srgbClr val="B00000"/>
              </a:solidFill>
            </a:endParaRPr>
          </a:p>
        </p:txBody>
      </p:sp>
      <p:sp>
        <p:nvSpPr>
          <p:cNvPr id="10" name="TextBox 11"/>
          <p:cNvSpPr txBox="1">
            <a:spLocks noChangeArrowheads="1"/>
          </p:cNvSpPr>
          <p:nvPr/>
        </p:nvSpPr>
        <p:spPr bwMode="auto">
          <a:xfrm>
            <a:off x="6561137" y="2806700"/>
            <a:ext cx="979755" cy="289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err="1" smtClean="0">
                <a:solidFill>
                  <a:srgbClr val="B00000"/>
                </a:solidFill>
              </a:rPr>
              <a:t>Isentropes</a:t>
            </a:r>
            <a:endParaRPr lang="en-US" sz="1400" dirty="0">
              <a:solidFill>
                <a:srgbClr val="B00000"/>
              </a:solidFill>
            </a:endParaRPr>
          </a:p>
        </p:txBody>
      </p:sp>
      <p:sp>
        <p:nvSpPr>
          <p:cNvPr id="11" name="TextBox 11"/>
          <p:cNvSpPr txBox="1">
            <a:spLocks noChangeArrowheads="1"/>
          </p:cNvSpPr>
          <p:nvPr/>
        </p:nvSpPr>
        <p:spPr bwMode="auto">
          <a:xfrm>
            <a:off x="5621337" y="1409700"/>
            <a:ext cx="2736647" cy="289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smtClean="0">
                <a:solidFill>
                  <a:srgbClr val="B00000"/>
                </a:solidFill>
              </a:rPr>
              <a:t>Mean-</a:t>
            </a:r>
            <a:r>
              <a:rPr lang="en-US" sz="1400" dirty="0" err="1" smtClean="0">
                <a:solidFill>
                  <a:srgbClr val="B00000"/>
                </a:solidFill>
              </a:rPr>
              <a:t>meridional</a:t>
            </a:r>
            <a:r>
              <a:rPr lang="en-US" sz="1400" dirty="0" smtClean="0">
                <a:solidFill>
                  <a:srgbClr val="B00000"/>
                </a:solidFill>
              </a:rPr>
              <a:t> </a:t>
            </a:r>
            <a:r>
              <a:rPr lang="en-US" sz="1400" dirty="0" err="1" smtClean="0">
                <a:solidFill>
                  <a:srgbClr val="B00000"/>
                </a:solidFill>
              </a:rPr>
              <a:t>streamfunction</a:t>
            </a:r>
            <a:endParaRPr lang="en-US" sz="1400" dirty="0">
              <a:solidFill>
                <a:srgbClr val="B00000"/>
              </a:solidFill>
            </a:endParaRPr>
          </a:p>
        </p:txBody>
      </p:sp>
      <p:sp>
        <p:nvSpPr>
          <p:cNvPr id="12" name="TextBox 11"/>
          <p:cNvSpPr txBox="1"/>
          <p:nvPr/>
        </p:nvSpPr>
        <p:spPr>
          <a:xfrm>
            <a:off x="0" y="6121400"/>
            <a:ext cx="5892800" cy="588879"/>
          </a:xfrm>
          <a:prstGeom prst="rect">
            <a:avLst/>
          </a:prstGeom>
          <a:noFill/>
        </p:spPr>
        <p:txBody>
          <a:bodyPr wrap="square" rtlCol="0">
            <a:spAutoFit/>
          </a:bodyPr>
          <a:lstStyle/>
          <a:p>
            <a:pPr>
              <a:buNone/>
            </a:pPr>
            <a:r>
              <a:rPr lang="en-US" sz="1600" dirty="0" smtClean="0"/>
              <a:t>  A</a:t>
            </a:r>
            <a:r>
              <a:rPr lang="en-US" sz="1600" dirty="0" smtClean="0">
                <a:solidFill>
                  <a:srgbClr val="800000"/>
                </a:solidFill>
              </a:rPr>
              <a:t>nswering these questions requires a “planetary perspective,”   </a:t>
            </a:r>
          </a:p>
          <a:p>
            <a:pPr>
              <a:buNone/>
            </a:pPr>
            <a:r>
              <a:rPr lang="en-US" sz="1600" dirty="0">
                <a:solidFill>
                  <a:srgbClr val="800000"/>
                </a:solidFill>
              </a:rPr>
              <a:t> </a:t>
            </a:r>
            <a:r>
              <a:rPr lang="en-US" sz="1600" dirty="0" smtClean="0">
                <a:solidFill>
                  <a:srgbClr val="800000"/>
                </a:solidFill>
              </a:rPr>
              <a:t>        and will be aided by comparison to other planets. </a:t>
            </a:r>
            <a:endParaRPr lang="en-US" sz="1600" dirty="0">
              <a:solidFill>
                <a:srgbClr val="800000"/>
              </a:solidFill>
            </a:endParaRPr>
          </a:p>
        </p:txBody>
      </p:sp>
    </p:spTree>
    <p:extLst>
      <p:ext uri="{BB962C8B-B14F-4D97-AF65-F5344CB8AC3E}">
        <p14:creationId xmlns:p14="http://schemas.microsoft.com/office/powerpoint/2010/main" val="14258084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arth-from-space-no-clouds.jpg"/>
          <p:cNvPicPr>
            <a:picLocks noGrp="1" noChangeAspect="1"/>
          </p:cNvPicPr>
          <p:nvPr>
            <p:ph idx="1"/>
          </p:nvPr>
        </p:nvPicPr>
        <p:blipFill>
          <a:blip r:embed="rId2">
            <a:extLst>
              <a:ext uri="{28A0092B-C50C-407E-A947-70E740481C1C}">
                <a14:useLocalDpi xmlns:a14="http://schemas.microsoft.com/office/drawing/2010/main" val="0"/>
              </a:ext>
            </a:extLst>
          </a:blip>
          <a:srcRect t="-14380" b="-14380"/>
          <a:stretch>
            <a:fillRect/>
          </a:stretch>
        </p:blipFill>
        <p:spPr>
          <a:xfrm>
            <a:off x="395288" y="344344"/>
            <a:ext cx="6983412" cy="4495944"/>
          </a:xfrm>
        </p:spPr>
      </p:pic>
      <p:pic>
        <p:nvPicPr>
          <p:cNvPr id="5" name="Picture 4" descr="peixoto-oort-precip-annu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591722" y="2237643"/>
            <a:ext cx="3302001" cy="1061911"/>
          </a:xfrm>
          <a:prstGeom prst="rect">
            <a:avLst/>
          </a:prstGeom>
        </p:spPr>
      </p:pic>
      <p:sp>
        <p:nvSpPr>
          <p:cNvPr id="6" name="TextBox 11"/>
          <p:cNvSpPr txBox="1">
            <a:spLocks noChangeArrowheads="1"/>
          </p:cNvSpPr>
          <p:nvPr/>
        </p:nvSpPr>
        <p:spPr bwMode="auto">
          <a:xfrm>
            <a:off x="7627937" y="533400"/>
            <a:ext cx="1236236" cy="526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6pPr>
            <a:lvl7pPr marL="29718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7pPr>
            <a:lvl8pPr marL="34290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8pPr>
            <a:lvl9pPr marL="3886200" indent="-228600" eaLnBrk="0" fontAlgn="base" hangingPunct="0">
              <a:lnSpc>
                <a:spcPct val="90000"/>
              </a:lnSpc>
              <a:spcBef>
                <a:spcPct val="20000"/>
              </a:spcBef>
              <a:spcAft>
                <a:spcPct val="0"/>
              </a:spcAft>
              <a:buClr>
                <a:schemeClr val="tx1"/>
              </a:buClr>
              <a:buSzPct val="113000"/>
              <a:buChar char="•"/>
              <a:defRPr sz="2000" b="1">
                <a:solidFill>
                  <a:schemeClr val="tx1"/>
                </a:solidFill>
                <a:latin typeface="Times New Roman" charset="0"/>
                <a:ea typeface="ＭＳ Ｐゴシック" charset="0"/>
              </a:defRPr>
            </a:lvl9pPr>
          </a:lstStyle>
          <a:p>
            <a:pPr>
              <a:buFontTx/>
              <a:buNone/>
            </a:pPr>
            <a:r>
              <a:rPr lang="en-US" sz="1400" dirty="0" smtClean="0">
                <a:solidFill>
                  <a:srgbClr val="B00000"/>
                </a:solidFill>
              </a:rPr>
              <a:t>Annual-mean</a:t>
            </a:r>
          </a:p>
          <a:p>
            <a:pPr>
              <a:buFontTx/>
              <a:buNone/>
            </a:pPr>
            <a:r>
              <a:rPr lang="en-US" sz="1400" dirty="0" smtClean="0">
                <a:solidFill>
                  <a:srgbClr val="B00000"/>
                </a:solidFill>
              </a:rPr>
              <a:t>Precipitation</a:t>
            </a:r>
            <a:endParaRPr lang="en-US" sz="1400" dirty="0">
              <a:solidFill>
                <a:srgbClr val="B00000"/>
              </a:solidFill>
            </a:endParaRPr>
          </a:p>
        </p:txBody>
      </p:sp>
      <p:sp>
        <p:nvSpPr>
          <p:cNvPr id="8" name="TextBox 7"/>
          <p:cNvSpPr txBox="1"/>
          <p:nvPr/>
        </p:nvSpPr>
        <p:spPr>
          <a:xfrm>
            <a:off x="0" y="266700"/>
            <a:ext cx="7874000" cy="374461"/>
          </a:xfrm>
          <a:prstGeom prst="rect">
            <a:avLst/>
          </a:prstGeom>
          <a:noFill/>
        </p:spPr>
        <p:txBody>
          <a:bodyPr wrap="square" rtlCol="0">
            <a:spAutoFit/>
          </a:bodyPr>
          <a:lstStyle/>
          <a:p>
            <a:pPr>
              <a:buNone/>
            </a:pPr>
            <a:r>
              <a:rPr lang="en-US" dirty="0" smtClean="0">
                <a:solidFill>
                  <a:schemeClr val="accent6"/>
                </a:solidFill>
              </a:rPr>
              <a:t>Earth precipitation/vegetation regimes are controlled by its circulation</a:t>
            </a:r>
            <a:endParaRPr lang="en-US" dirty="0">
              <a:solidFill>
                <a:schemeClr val="accent6"/>
              </a:solidFill>
            </a:endParaRPr>
          </a:p>
        </p:txBody>
      </p:sp>
      <p:sp>
        <p:nvSpPr>
          <p:cNvPr id="9" name="TextBox 8"/>
          <p:cNvSpPr txBox="1"/>
          <p:nvPr/>
        </p:nvSpPr>
        <p:spPr>
          <a:xfrm>
            <a:off x="355600" y="4864100"/>
            <a:ext cx="8305800" cy="1703543"/>
          </a:xfrm>
          <a:prstGeom prst="rect">
            <a:avLst/>
          </a:prstGeom>
          <a:noFill/>
        </p:spPr>
        <p:txBody>
          <a:bodyPr wrap="square" rtlCol="0">
            <a:spAutoFit/>
          </a:bodyPr>
          <a:lstStyle/>
          <a:p>
            <a:r>
              <a:rPr lang="en-US" sz="1800" dirty="0" smtClean="0"/>
              <a:t>  Width/strength of the Hadley cell and width/structure of the </a:t>
            </a:r>
            <a:r>
              <a:rPr lang="en-US" sz="1800" dirty="0" err="1" smtClean="0"/>
              <a:t>baroclinic</a:t>
            </a:r>
            <a:r>
              <a:rPr lang="en-US" sz="1800" dirty="0" smtClean="0"/>
              <a:t> zone determine the location of rainforests and deserts</a:t>
            </a:r>
          </a:p>
          <a:p>
            <a:endParaRPr lang="en-US" sz="1800" dirty="0"/>
          </a:p>
          <a:p>
            <a:r>
              <a:rPr lang="en-US" sz="1800" dirty="0" smtClean="0"/>
              <a:t> So what would happen if Earth were rotating faster or slower, if the atmospheric mass were different, if the gravity were different, if the sunlight were different?   These are planetary questions!</a:t>
            </a:r>
            <a:endParaRPr lang="en-US" sz="1800" dirty="0"/>
          </a:p>
        </p:txBody>
      </p:sp>
    </p:spTree>
    <p:extLst>
      <p:ext uri="{BB962C8B-B14F-4D97-AF65-F5344CB8AC3E}">
        <p14:creationId xmlns:p14="http://schemas.microsoft.com/office/powerpoint/2010/main" val="1940758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enus-universe6e.jpg"/>
          <p:cNvPicPr>
            <a:picLocks noChangeAspect="1"/>
          </p:cNvPicPr>
          <p:nvPr/>
        </p:nvPicPr>
        <p:blipFill rotWithShape="1">
          <a:blip r:embed="rId2">
            <a:extLst>
              <a:ext uri="{28A0092B-C50C-407E-A947-70E740481C1C}">
                <a14:useLocalDpi xmlns:a14="http://schemas.microsoft.com/office/drawing/2010/main" val="0"/>
              </a:ext>
            </a:extLst>
          </a:blip>
          <a:srcRect l="-108156" t="3870" r="1796" b="-39862"/>
          <a:stretch/>
        </p:blipFill>
        <p:spPr bwMode="auto">
          <a:xfrm>
            <a:off x="1868488" y="132729"/>
            <a:ext cx="7008812" cy="451229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Venus</a:t>
            </a:r>
            <a:endParaRPr lang="en-US" dirty="0"/>
          </a:p>
        </p:txBody>
      </p:sp>
      <p:sp>
        <p:nvSpPr>
          <p:cNvPr id="3" name="Content Placeholder 2"/>
          <p:cNvSpPr>
            <a:spLocks noGrp="1"/>
          </p:cNvSpPr>
          <p:nvPr>
            <p:ph idx="1"/>
          </p:nvPr>
        </p:nvSpPr>
        <p:spPr>
          <a:xfrm>
            <a:off x="204788" y="757238"/>
            <a:ext cx="4545012" cy="5948362"/>
          </a:xfrm>
        </p:spPr>
        <p:txBody>
          <a:bodyPr/>
          <a:lstStyle/>
          <a:p>
            <a:r>
              <a:rPr lang="en-US" sz="1600" dirty="0" smtClean="0"/>
              <a:t>Venus, </a:t>
            </a:r>
            <a:r>
              <a:rPr lang="en-US" sz="1600" dirty="0" err="1" smtClean="0"/>
              <a:t>geophysically</a:t>
            </a:r>
            <a:r>
              <a:rPr lang="en-US" sz="1600" dirty="0" smtClean="0"/>
              <a:t>, is a near-twin of Earth: radius and mass 94% and 81% of Earth’s. Bulk interior composition probably very similar.  Orbits at 0.728 AU.</a:t>
            </a:r>
          </a:p>
          <a:p>
            <a:endParaRPr lang="en-US" sz="500" dirty="0" smtClean="0"/>
          </a:p>
          <a:p>
            <a:r>
              <a:rPr lang="en-US" sz="1600" dirty="0" smtClean="0"/>
              <a:t>But atmosphere is very different: sulfuric acid cloud layer gives bond albedo of 0.75, reflecting most of the sunlight</a:t>
            </a:r>
          </a:p>
          <a:p>
            <a:endParaRPr lang="en-US" sz="500" dirty="0" smtClean="0"/>
          </a:p>
          <a:p>
            <a:r>
              <a:rPr lang="en-US" sz="1600" dirty="0" smtClean="0"/>
              <a:t>90 bars of CO</a:t>
            </a:r>
            <a:r>
              <a:rPr lang="en-US" sz="1600" baseline="-25000" dirty="0" smtClean="0"/>
              <a:t>2</a:t>
            </a:r>
            <a:r>
              <a:rPr lang="en-US" sz="1600" dirty="0" smtClean="0"/>
              <a:t> (~300,000 times more than Earth!).</a:t>
            </a:r>
          </a:p>
          <a:p>
            <a:endParaRPr lang="en-US" sz="500" dirty="0" smtClean="0"/>
          </a:p>
          <a:p>
            <a:r>
              <a:rPr lang="en-US" sz="1600" dirty="0" smtClean="0"/>
              <a:t>Venus therefore exhibits a monstrous greenhouse effect—surface temperature of 740 K—</a:t>
            </a:r>
            <a:r>
              <a:rPr lang="en-US" sz="1600" i="1" dirty="0" smtClean="0"/>
              <a:t>despite absorbing less sunlight than Earth!</a:t>
            </a:r>
          </a:p>
          <a:p>
            <a:endParaRPr lang="en-US" sz="800" i="1" dirty="0" smtClean="0"/>
          </a:p>
          <a:p>
            <a:r>
              <a:rPr lang="en-US" sz="1600" dirty="0" smtClean="0"/>
              <a:t>Venus is a slow rotator: </a:t>
            </a:r>
            <a:r>
              <a:rPr lang="en-US" sz="1600" dirty="0" err="1" smtClean="0"/>
              <a:t>siderial</a:t>
            </a:r>
            <a:r>
              <a:rPr lang="en-US" sz="1600" dirty="0" smtClean="0"/>
              <a:t> day 243 Earth days; solar day 117 Earth days.  This drastically changes the dynamics (compared to Earth)</a:t>
            </a:r>
          </a:p>
          <a:p>
            <a:endParaRPr lang="en-US" sz="800" dirty="0"/>
          </a:p>
          <a:p>
            <a:r>
              <a:rPr lang="en-US" sz="1600" dirty="0" smtClean="0"/>
              <a:t>There is </a:t>
            </a:r>
            <a:r>
              <a:rPr lang="en-US" sz="1600" i="1" dirty="0" smtClean="0"/>
              <a:t>very little </a:t>
            </a:r>
            <a:r>
              <a:rPr lang="en-US" sz="1600" dirty="0" smtClean="0"/>
              <a:t>horizontal temperature variability below 60-km altitude, due to a combination of the massive atmosphere and slow rotation.</a:t>
            </a:r>
          </a:p>
          <a:p>
            <a:endParaRPr lang="en-US" sz="1600" dirty="0"/>
          </a:p>
          <a:p>
            <a:endParaRPr lang="en-US" sz="1600" dirty="0"/>
          </a:p>
        </p:txBody>
      </p:sp>
      <p:pic>
        <p:nvPicPr>
          <p:cNvPr id="5" name="Picture 4" descr="venus-temperature-profi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192" y="3371011"/>
            <a:ext cx="2639108" cy="3486990"/>
          </a:xfrm>
          <a:prstGeom prst="rect">
            <a:avLst/>
          </a:prstGeom>
        </p:spPr>
      </p:pic>
    </p:spTree>
    <p:extLst>
      <p:ext uri="{BB962C8B-B14F-4D97-AF65-F5344CB8AC3E}">
        <p14:creationId xmlns:p14="http://schemas.microsoft.com/office/powerpoint/2010/main" val="1940203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bon_cycle_diagram.jpg"/>
          <p:cNvPicPr>
            <a:picLocks noChangeAspect="1"/>
          </p:cNvPicPr>
          <p:nvPr/>
        </p:nvPicPr>
        <p:blipFill rotWithShape="1">
          <a:blip r:embed="rId2">
            <a:extLst>
              <a:ext uri="{28A0092B-C50C-407E-A947-70E740481C1C}">
                <a14:useLocalDpi xmlns:a14="http://schemas.microsoft.com/office/drawing/2010/main" val="0"/>
              </a:ext>
            </a:extLst>
          </a:blip>
          <a:srcRect l="-47766" t="-23886" r="-3073" b="-44939"/>
          <a:stretch/>
        </p:blipFill>
        <p:spPr>
          <a:xfrm>
            <a:off x="2832100" y="0"/>
            <a:ext cx="6311900" cy="4874190"/>
          </a:xfrm>
          <a:prstGeom prst="rect">
            <a:avLst/>
          </a:prstGeom>
          <a:noFill/>
          <a:ln>
            <a:noFill/>
          </a:ln>
        </p:spPr>
      </p:pic>
      <p:sp>
        <p:nvSpPr>
          <p:cNvPr id="2" name="Title 1"/>
          <p:cNvSpPr>
            <a:spLocks noGrp="1"/>
          </p:cNvSpPr>
          <p:nvPr>
            <p:ph type="title"/>
          </p:nvPr>
        </p:nvSpPr>
        <p:spPr/>
        <p:txBody>
          <a:bodyPr/>
          <a:lstStyle/>
          <a:p>
            <a:r>
              <a:rPr lang="en-US" sz="2400" dirty="0"/>
              <a:t>C</a:t>
            </a:r>
            <a:r>
              <a:rPr lang="en-US" sz="2400" dirty="0" smtClean="0"/>
              <a:t>limate: Why is Venus so different from Earth?</a:t>
            </a:r>
            <a:endParaRPr lang="en-US" sz="2400" dirty="0"/>
          </a:p>
        </p:txBody>
      </p:sp>
      <p:sp>
        <p:nvSpPr>
          <p:cNvPr id="3" name="Content Placeholder 2"/>
          <p:cNvSpPr>
            <a:spLocks noGrp="1"/>
          </p:cNvSpPr>
          <p:nvPr>
            <p:ph idx="1"/>
          </p:nvPr>
        </p:nvSpPr>
        <p:spPr>
          <a:xfrm>
            <a:off x="204788" y="757238"/>
            <a:ext cx="4545012" cy="5632450"/>
          </a:xfrm>
        </p:spPr>
        <p:txBody>
          <a:bodyPr/>
          <a:lstStyle/>
          <a:p>
            <a:r>
              <a:rPr lang="en-US" sz="1600" dirty="0" smtClean="0"/>
              <a:t>Earth’s CO</a:t>
            </a:r>
            <a:r>
              <a:rPr lang="en-US" sz="1600" baseline="-25000" dirty="0" smtClean="0"/>
              <a:t>2</a:t>
            </a:r>
            <a:r>
              <a:rPr lang="en-US" sz="1600" dirty="0" smtClean="0"/>
              <a:t> is maintained by the carbonate-silicate cycle—a climate feedbacks that keeps atmospheric CO</a:t>
            </a:r>
            <a:r>
              <a:rPr lang="en-US" sz="1600" baseline="-25000" dirty="0" smtClean="0"/>
              <a:t>2</a:t>
            </a:r>
            <a:r>
              <a:rPr lang="en-US" sz="1600" dirty="0" smtClean="0"/>
              <a:t> levels low and keeps most of the carbon stored in carbonate rocks.</a:t>
            </a:r>
          </a:p>
          <a:p>
            <a:endParaRPr lang="en-US" sz="1600" dirty="0"/>
          </a:p>
          <a:p>
            <a:r>
              <a:rPr lang="en-US" sz="1600" dirty="0" smtClean="0"/>
              <a:t>This cycle relies on the existence of the oceans, which greatly speed up the loss of atmospheric CO</a:t>
            </a:r>
            <a:r>
              <a:rPr lang="en-US" sz="1600" baseline="-25000" dirty="0" smtClean="0"/>
              <a:t>2</a:t>
            </a:r>
            <a:r>
              <a:rPr lang="en-US" sz="1600" dirty="0" smtClean="0"/>
              <a:t>.</a:t>
            </a:r>
          </a:p>
          <a:p>
            <a:endParaRPr lang="en-US" sz="1600" dirty="0"/>
          </a:p>
          <a:p>
            <a:r>
              <a:rPr lang="en-US" sz="1600" dirty="0" smtClean="0"/>
              <a:t>Earth keeps its oceans because the atmospheric cold trap keeps water out of the upper atmosphere.</a:t>
            </a:r>
          </a:p>
          <a:p>
            <a:endParaRPr lang="en-US" sz="1700" dirty="0"/>
          </a:p>
          <a:p>
            <a:pPr marL="0" indent="0">
              <a:buNone/>
            </a:pPr>
            <a:endParaRPr lang="en-US" sz="1700" dirty="0"/>
          </a:p>
        </p:txBody>
      </p:sp>
      <p:sp>
        <p:nvSpPr>
          <p:cNvPr id="5" name="Content Placeholder 2"/>
          <p:cNvSpPr txBox="1">
            <a:spLocks/>
          </p:cNvSpPr>
          <p:nvPr/>
        </p:nvSpPr>
        <p:spPr bwMode="auto">
          <a:xfrm>
            <a:off x="203200" y="3657600"/>
            <a:ext cx="8699500" cy="3098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endParaRPr lang="en-US" sz="1700" dirty="0" smtClean="0"/>
          </a:p>
          <a:p>
            <a:pPr marL="0" indent="0">
              <a:buNone/>
            </a:pPr>
            <a:endParaRPr lang="en-US" sz="1700" dirty="0"/>
          </a:p>
          <a:p>
            <a:r>
              <a:rPr lang="en-US" sz="1700" dirty="0" smtClean="0"/>
              <a:t>BUT if Venus ever had oceans, the cold trap may have been less effective, allowing gradual loss of ocean…. at which point CO</a:t>
            </a:r>
            <a:r>
              <a:rPr lang="en-US" sz="1700" baseline="-25000" dirty="0" smtClean="0"/>
              <a:t>2</a:t>
            </a:r>
            <a:r>
              <a:rPr lang="en-US" sz="1700" dirty="0" smtClean="0"/>
              <a:t> would start building up in the atmosphere.  D/H on Venus is 100 times the Earth value, consistent with this idea.</a:t>
            </a:r>
          </a:p>
          <a:p>
            <a:endParaRPr lang="en-US" sz="1700" dirty="0"/>
          </a:p>
          <a:p>
            <a:r>
              <a:rPr lang="en-US" sz="1700" dirty="0" smtClean="0"/>
              <a:t>This raises obvious questions: Did oceans ever exist (can we find evidence for them)? What does the high D/H ratio imply about initial water abundance?  What are the noble gas abundances and what do they imply about volatile inventories supplied to Venus? What are the conditions (atmospheric composition, solar flux) under which oceans are lost?  How does the carbonate-silicate feedback cycle really work on Earth or on planets in general?</a:t>
            </a:r>
          </a:p>
          <a:p>
            <a:pPr marL="0" indent="0">
              <a:buFontTx/>
              <a:buNone/>
            </a:pPr>
            <a:endParaRPr lang="en-US" sz="1800" dirty="0"/>
          </a:p>
        </p:txBody>
      </p:sp>
    </p:spTree>
    <p:extLst>
      <p:ext uri="{BB962C8B-B14F-4D97-AF65-F5344CB8AC3E}">
        <p14:creationId xmlns:p14="http://schemas.microsoft.com/office/powerpoint/2010/main" val="774683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4775"/>
            <a:ext cx="4114799" cy="715963"/>
          </a:xfrm>
        </p:spPr>
        <p:txBody>
          <a:bodyPr/>
          <a:lstStyle/>
          <a:p>
            <a:r>
              <a:rPr lang="en-US" dirty="0" smtClean="0"/>
              <a:t>Venus circulation/clouds</a:t>
            </a:r>
            <a:endParaRPr lang="en-US" dirty="0"/>
          </a:p>
        </p:txBody>
      </p:sp>
      <p:sp>
        <p:nvSpPr>
          <p:cNvPr id="3" name="Content Placeholder 2"/>
          <p:cNvSpPr>
            <a:spLocks noGrp="1"/>
          </p:cNvSpPr>
          <p:nvPr>
            <p:ph idx="1"/>
          </p:nvPr>
        </p:nvSpPr>
        <p:spPr>
          <a:xfrm>
            <a:off x="204788" y="757238"/>
            <a:ext cx="4138612" cy="5986462"/>
          </a:xfrm>
        </p:spPr>
        <p:txBody>
          <a:bodyPr/>
          <a:lstStyle/>
          <a:p>
            <a:r>
              <a:rPr lang="en-US" sz="1600" dirty="0" smtClean="0"/>
              <a:t>Due to the slow rotation, Venus, dynamically, is an “all tropics” planet—</a:t>
            </a:r>
            <a:r>
              <a:rPr lang="en-US" sz="1600" dirty="0" err="1" smtClean="0"/>
              <a:t>Rossby</a:t>
            </a:r>
            <a:r>
              <a:rPr lang="en-US" sz="1600" dirty="0" smtClean="0"/>
              <a:t> number &gt;&gt; 1 everywhere.</a:t>
            </a:r>
          </a:p>
          <a:p>
            <a:endParaRPr lang="en-US" sz="1600" dirty="0"/>
          </a:p>
          <a:p>
            <a:r>
              <a:rPr lang="en-US" sz="1600" dirty="0" smtClean="0"/>
              <a:t>Unlike Earth, Venus exhibits a global (equator-to-pole) Hadley circulation. </a:t>
            </a:r>
          </a:p>
          <a:p>
            <a:endParaRPr lang="en-US" sz="1600" dirty="0"/>
          </a:p>
          <a:p>
            <a:r>
              <a:rPr lang="en-US" sz="1600" dirty="0" smtClean="0"/>
              <a:t>The atmosphere </a:t>
            </a:r>
            <a:r>
              <a:rPr lang="en-US" sz="1600" dirty="0" err="1" smtClean="0"/>
              <a:t>superrotates</a:t>
            </a:r>
            <a:r>
              <a:rPr lang="en-US" sz="1600" dirty="0" smtClean="0"/>
              <a:t>, carrying cloud-level air around the planet in 4 days—60 times faster than the underlying planet moves!</a:t>
            </a:r>
          </a:p>
          <a:p>
            <a:endParaRPr lang="en-US" sz="1600" dirty="0"/>
          </a:p>
          <a:p>
            <a:r>
              <a:rPr lang="en-US" sz="1600" dirty="0" smtClean="0"/>
              <a:t>This means that the atmosphere has </a:t>
            </a:r>
            <a:r>
              <a:rPr lang="en-US" sz="1600" i="1" dirty="0" smtClean="0"/>
              <a:t>much</a:t>
            </a:r>
            <a:r>
              <a:rPr lang="en-US" sz="1600" dirty="0" smtClean="0"/>
              <a:t> more angular momentum per unit mass than the planet itself—a major puzzle.</a:t>
            </a:r>
          </a:p>
          <a:p>
            <a:endParaRPr lang="en-US" sz="1600" dirty="0"/>
          </a:p>
          <a:p>
            <a:r>
              <a:rPr lang="en-US" sz="1600" dirty="0" smtClean="0"/>
              <a:t>The clouds form a global deck at about 50-60 km altitude, which may trigger local convection and gravity waves that may be important for the circulation.</a:t>
            </a:r>
          </a:p>
          <a:p>
            <a:endParaRPr lang="en-US" sz="1600" dirty="0"/>
          </a:p>
          <a:p>
            <a:r>
              <a:rPr lang="en-US" sz="1600" dirty="0" smtClean="0"/>
              <a:t>Despite the clouds, the planet is very dry</a:t>
            </a:r>
            <a:endParaRPr lang="en-US" sz="1600" dirty="0"/>
          </a:p>
        </p:txBody>
      </p:sp>
      <p:pic>
        <p:nvPicPr>
          <p:cNvPr id="4" name="Picture 3" descr="venus-winds-gierasch-etal-199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0"/>
            <a:ext cx="4572000" cy="3146932"/>
          </a:xfrm>
          <a:prstGeom prst="rect">
            <a:avLst/>
          </a:prstGeom>
        </p:spPr>
      </p:pic>
      <p:pic>
        <p:nvPicPr>
          <p:cNvPr id="5" name="Picture 4" descr="venus-circulation-regime-schema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506" y="3213100"/>
            <a:ext cx="3019238" cy="3481915"/>
          </a:xfrm>
          <a:prstGeom prst="rect">
            <a:avLst/>
          </a:prstGeom>
        </p:spPr>
      </p:pic>
    </p:spTree>
    <p:extLst>
      <p:ext uri="{BB962C8B-B14F-4D97-AF65-F5344CB8AC3E}">
        <p14:creationId xmlns:p14="http://schemas.microsoft.com/office/powerpoint/2010/main" val="635905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5" descr="baroclinic_wave.CAM_fv1152x721L26.t.850hPa.day_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191000"/>
            <a:ext cx="2465388"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p:cNvSpPr>
            <a:spLocks noGrp="1"/>
          </p:cNvSpPr>
          <p:nvPr>
            <p:ph type="title"/>
          </p:nvPr>
        </p:nvSpPr>
        <p:spPr/>
        <p:txBody>
          <a:bodyPr/>
          <a:lstStyle/>
          <a:p>
            <a:r>
              <a:rPr lang="en-US" altLang="x-none"/>
              <a:t>Extratropics</a:t>
            </a:r>
          </a:p>
        </p:txBody>
      </p:sp>
      <p:sp>
        <p:nvSpPr>
          <p:cNvPr id="6147" name="Content Placeholder 2"/>
          <p:cNvSpPr>
            <a:spLocks noGrp="1"/>
          </p:cNvSpPr>
          <p:nvPr>
            <p:ph idx="1"/>
          </p:nvPr>
        </p:nvSpPr>
        <p:spPr>
          <a:xfrm>
            <a:off x="204788" y="757238"/>
            <a:ext cx="8939212" cy="3090862"/>
          </a:xfrm>
        </p:spPr>
        <p:txBody>
          <a:bodyPr/>
          <a:lstStyle/>
          <a:p>
            <a:pPr marL="0" indent="0">
              <a:buFontTx/>
              <a:buNone/>
            </a:pPr>
            <a:r>
              <a:rPr lang="en-US" altLang="x-none" sz="1600" dirty="0"/>
              <a:t>Ro &lt;&lt; 1; dynamics is in geostrophic balance</a:t>
            </a:r>
          </a:p>
          <a:p>
            <a:pPr marL="0" indent="0">
              <a:buFontTx/>
              <a:buNone/>
            </a:pPr>
            <a:endParaRPr lang="en-US" altLang="x-none" sz="1600" dirty="0"/>
          </a:p>
          <a:p>
            <a:pPr marL="0" indent="0">
              <a:buFontTx/>
              <a:buNone/>
            </a:pPr>
            <a:r>
              <a:rPr lang="en-US" altLang="x-none" sz="1600" dirty="0" err="1"/>
              <a:t>Geostrophy</a:t>
            </a:r>
            <a:r>
              <a:rPr lang="en-US" altLang="x-none" sz="1600" dirty="0"/>
              <a:t> enables large horizontal temperature contrasts (</a:t>
            </a:r>
            <a:r>
              <a:rPr lang="en-US" altLang="x-none" sz="1600" dirty="0" err="1"/>
              <a:t>cf</a:t>
            </a:r>
            <a:r>
              <a:rPr lang="en-US" altLang="x-none" sz="1600" dirty="0"/>
              <a:t> </a:t>
            </a:r>
            <a:r>
              <a:rPr lang="en-US" altLang="x-none" sz="1600" dirty="0" err="1"/>
              <a:t>Charney</a:t>
            </a:r>
            <a:r>
              <a:rPr lang="en-US" altLang="x-none" sz="1600" dirty="0"/>
              <a:t> 1963) </a:t>
            </a:r>
          </a:p>
          <a:p>
            <a:pPr marL="0" indent="0">
              <a:buFontTx/>
              <a:buNone/>
            </a:pPr>
            <a:endParaRPr lang="en-US" altLang="x-none" sz="1600" dirty="0"/>
          </a:p>
          <a:p>
            <a:pPr marL="0" indent="0">
              <a:buFontTx/>
              <a:buNone/>
            </a:pPr>
            <a:endParaRPr lang="en-US" altLang="x-none" sz="1600" dirty="0"/>
          </a:p>
          <a:p>
            <a:pPr marL="0" indent="0">
              <a:buFontTx/>
              <a:buNone/>
            </a:pPr>
            <a:endParaRPr lang="en-US" altLang="x-none" sz="1600" dirty="0"/>
          </a:p>
          <a:p>
            <a:pPr marL="0" indent="0">
              <a:buFontTx/>
              <a:buNone/>
            </a:pPr>
            <a:r>
              <a:rPr lang="en-US" altLang="x-none" sz="1600" dirty="0"/>
              <a:t>where </a:t>
            </a:r>
            <a:r>
              <a:rPr lang="en-US" altLang="x-none" sz="1600" i="1" dirty="0"/>
              <a:t>F=U</a:t>
            </a:r>
            <a:r>
              <a:rPr lang="en-US" altLang="x-none" sz="1600" i="1" baseline="30000" dirty="0"/>
              <a:t>2</a:t>
            </a:r>
            <a:r>
              <a:rPr lang="en-US" altLang="x-none" sz="1600" i="1" dirty="0"/>
              <a:t>/</a:t>
            </a:r>
            <a:r>
              <a:rPr lang="en-US" altLang="x-none" sz="1600" i="1" dirty="0" err="1"/>
              <a:t>gD</a:t>
            </a:r>
            <a:r>
              <a:rPr lang="en-US" altLang="x-none" sz="1600" dirty="0"/>
              <a:t> is a Froude number and </a:t>
            </a:r>
            <a:r>
              <a:rPr lang="en-US" altLang="x-none" sz="1600" i="1" dirty="0"/>
              <a:t>Ro=U/</a:t>
            </a:r>
            <a:r>
              <a:rPr lang="en-US" altLang="x-none" sz="1600" i="1" dirty="0" err="1"/>
              <a:t>fL</a:t>
            </a:r>
            <a:r>
              <a:rPr lang="en-US" altLang="x-none" sz="1600" dirty="0"/>
              <a:t> is the </a:t>
            </a:r>
            <a:r>
              <a:rPr lang="en-US" altLang="x-none" sz="1600" dirty="0" err="1"/>
              <a:t>Rossby</a:t>
            </a:r>
            <a:r>
              <a:rPr lang="en-US" altLang="x-none" sz="1600" dirty="0"/>
              <a:t> number.  Here </a:t>
            </a:r>
            <a:r>
              <a:rPr lang="en-US" altLang="x-none" sz="1600" i="1" dirty="0"/>
              <a:t>D</a:t>
            </a:r>
            <a:r>
              <a:rPr lang="en-US" altLang="x-none" sz="1600" dirty="0"/>
              <a:t> is the depth of the system, </a:t>
            </a:r>
            <a:r>
              <a:rPr lang="en-US" altLang="x-none" sz="1600" i="1" dirty="0"/>
              <a:t>U</a:t>
            </a:r>
            <a:r>
              <a:rPr lang="en-US" altLang="x-none" sz="1600" dirty="0"/>
              <a:t> is wind speed, </a:t>
            </a:r>
            <a:r>
              <a:rPr lang="en-US" altLang="x-none" sz="1600" i="1" dirty="0"/>
              <a:t>f</a:t>
            </a:r>
            <a:r>
              <a:rPr lang="en-US" altLang="x-none" sz="1600" dirty="0"/>
              <a:t> is Coriolis parameter, </a:t>
            </a:r>
            <a:r>
              <a:rPr lang="en-US" altLang="x-none" sz="1600" i="1" dirty="0"/>
              <a:t>L</a:t>
            </a:r>
            <a:r>
              <a:rPr lang="en-US" altLang="x-none" sz="1600" dirty="0"/>
              <a:t> is horizontal </a:t>
            </a:r>
            <a:r>
              <a:rPr lang="en-US" altLang="x-none" sz="1600" dirty="0" err="1"/>
              <a:t>lengthscale</a:t>
            </a:r>
            <a:r>
              <a:rPr lang="en-US" altLang="x-none" sz="1600" dirty="0"/>
              <a:t>, and </a:t>
            </a:r>
            <a:r>
              <a:rPr lang="en-US" altLang="x-none" sz="1600" i="1" dirty="0"/>
              <a:t>g</a:t>
            </a:r>
            <a:r>
              <a:rPr lang="en-US" altLang="x-none" sz="1600" dirty="0"/>
              <a:t> is gravity</a:t>
            </a:r>
            <a:r>
              <a:rPr lang="en-US" altLang="x-none" sz="1600" dirty="0" smtClean="0"/>
              <a:t>.  For Earth-like parameters, we obtain a temperature difference of ~0.01.</a:t>
            </a:r>
            <a:endParaRPr lang="en-US" altLang="x-none" sz="1600" dirty="0"/>
          </a:p>
          <a:p>
            <a:pPr marL="0" indent="0">
              <a:buFontTx/>
              <a:buNone/>
            </a:pPr>
            <a:endParaRPr lang="en-US" altLang="x-none" sz="1600" dirty="0"/>
          </a:p>
          <a:p>
            <a:pPr marL="0" indent="0">
              <a:buFontTx/>
              <a:buNone/>
            </a:pPr>
            <a:r>
              <a:rPr lang="en-US" altLang="x-none" sz="1600" dirty="0"/>
              <a:t>Large horizontal temperature contrasts and sloping </a:t>
            </a:r>
            <a:r>
              <a:rPr lang="en-US" altLang="x-none" sz="1600" dirty="0" err="1"/>
              <a:t>isentropes</a:t>
            </a:r>
            <a:r>
              <a:rPr lang="en-US" altLang="x-none" sz="1600" dirty="0"/>
              <a:t> imply that </a:t>
            </a:r>
            <a:r>
              <a:rPr lang="en-US" altLang="x-none" sz="1600" dirty="0" err="1"/>
              <a:t>extratropics</a:t>
            </a:r>
            <a:r>
              <a:rPr lang="en-US" altLang="x-none" sz="1600" dirty="0"/>
              <a:t> are generally </a:t>
            </a:r>
            <a:r>
              <a:rPr lang="en-US" altLang="x-none" sz="1600" dirty="0" err="1"/>
              <a:t>baroclinically</a:t>
            </a:r>
            <a:r>
              <a:rPr lang="en-US" altLang="x-none" sz="1600" dirty="0"/>
              <a:t> unstable.    In analytic theory</a:t>
            </a:r>
            <a:r>
              <a:rPr lang="en-US" altLang="x-none" sz="1600" dirty="0" smtClean="0"/>
              <a:t>, the most</a:t>
            </a:r>
            <a:r>
              <a:rPr lang="en-US" altLang="x-none" sz="1600" dirty="0"/>
              <a:t> </a:t>
            </a:r>
            <a:r>
              <a:rPr lang="en-US" altLang="x-none" sz="1600" dirty="0" smtClean="0"/>
              <a:t>unstable zonal wavelength </a:t>
            </a:r>
            <a:r>
              <a:rPr lang="en-US" altLang="x-none" sz="1600" dirty="0"/>
              <a:t>is typically ~4</a:t>
            </a:r>
            <a:r>
              <a:rPr lang="en-US" altLang="x-none" sz="1600" i="1" dirty="0"/>
              <a:t>L</a:t>
            </a:r>
            <a:r>
              <a:rPr lang="en-US" altLang="x-none" sz="1600" i="1" baseline="-25000" dirty="0"/>
              <a:t>D</a:t>
            </a:r>
            <a:r>
              <a:rPr lang="en-US" altLang="x-none" sz="1600" dirty="0"/>
              <a:t>, with </a:t>
            </a:r>
            <a:r>
              <a:rPr lang="en-US" altLang="x-none" sz="1600" dirty="0" smtClean="0"/>
              <a:t>growth rates scaling </a:t>
            </a:r>
            <a:r>
              <a:rPr lang="en-US" altLang="x-none" sz="1600" dirty="0"/>
              <a:t>with </a:t>
            </a:r>
            <a:r>
              <a:rPr lang="en-US" altLang="x-none" sz="1800" dirty="0"/>
              <a:t>		</a:t>
            </a:r>
          </a:p>
          <a:p>
            <a:pPr marL="0" indent="0">
              <a:buFontTx/>
              <a:buNone/>
            </a:pPr>
            <a:endParaRPr lang="en-US" altLang="x-none" sz="1800" dirty="0" smtClean="0"/>
          </a:p>
          <a:p>
            <a:pPr marL="0" indent="0">
              <a:buFontTx/>
              <a:buNone/>
            </a:pPr>
            <a:endParaRPr lang="en-US" altLang="x-none" sz="1800" dirty="0"/>
          </a:p>
        </p:txBody>
      </p:sp>
      <p:graphicFrame>
        <p:nvGraphicFramePr>
          <p:cNvPr id="6148" name="Object 2"/>
          <p:cNvGraphicFramePr>
            <a:graphicFrameLocks noChangeAspect="1"/>
          </p:cNvGraphicFramePr>
          <p:nvPr>
            <p:extLst>
              <p:ext uri="{D42A27DB-BD31-4B8C-83A1-F6EECF244321}">
                <p14:modId xmlns:p14="http://schemas.microsoft.com/office/powerpoint/2010/main" val="440870239"/>
              </p:ext>
            </p:extLst>
          </p:nvPr>
        </p:nvGraphicFramePr>
        <p:xfrm>
          <a:off x="2933700" y="1727899"/>
          <a:ext cx="2427288" cy="775616"/>
        </p:xfrm>
        <a:graphic>
          <a:graphicData uri="http://schemas.openxmlformats.org/presentationml/2006/ole">
            <mc:AlternateContent xmlns:mc="http://schemas.openxmlformats.org/markup-compatibility/2006">
              <mc:Choice xmlns:v="urn:schemas-microsoft-com:vml" Requires="v">
                <p:oleObj spid="_x0000_s6284" name="Equation" r:id="rId4" imgW="17244444" imgH="5511111" progId="Equation.3">
                  <p:embed/>
                </p:oleObj>
              </mc:Choice>
              <mc:Fallback>
                <p:oleObj name="Equation" r:id="rId4" imgW="17244444" imgH="5511111"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700" y="1727899"/>
                        <a:ext cx="2427288" cy="775616"/>
                      </a:xfrm>
                      <a:prstGeom prst="rect">
                        <a:avLst/>
                      </a:prstGeom>
                      <a:noFill/>
                      <a:ln>
                        <a:noFill/>
                      </a:ln>
                      <a:effectLst/>
                      <a:extLst/>
                    </p:spPr>
                  </p:pic>
                </p:oleObj>
              </mc:Fallback>
            </mc:AlternateContent>
          </a:graphicData>
        </a:graphic>
      </p:graphicFrame>
      <p:sp>
        <p:nvSpPr>
          <p:cNvPr id="5" name="Content Placeholder 4"/>
          <p:cNvSpPr txBox="1">
            <a:spLocks/>
          </p:cNvSpPr>
          <p:nvPr/>
        </p:nvSpPr>
        <p:spPr bwMode="auto">
          <a:xfrm>
            <a:off x="193676" y="4722622"/>
            <a:ext cx="6030912" cy="1986824"/>
          </a:xfrm>
          <a:prstGeom prst="rect">
            <a:avLst/>
          </a:prstGeom>
          <a:noFill/>
          <a:ln w="12700">
            <a:noFill/>
            <a:miter lim="800000"/>
            <a:headEnd/>
            <a:tailEnd/>
          </a:ln>
        </p:spPr>
        <p:txBody>
          <a:bodyPr lIns="18288" tIns="49212" rIns="18288" bIns="49212"/>
          <a:lstStyle>
            <a:lvl1pPr marL="366713" indent="-366713" defTabSz="977900">
              <a:defRPr sz="2000" b="1">
                <a:solidFill>
                  <a:schemeClr val="tx1"/>
                </a:solidFill>
                <a:latin typeface="Times New Roman" charset="0"/>
                <a:ea typeface="ＭＳ Ｐゴシック" charset="-128"/>
              </a:defRPr>
            </a:lvl1pPr>
            <a:lvl2pPr marL="37931725" indent="-37474525" defTabSz="977900">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marL="0" indent="0">
              <a:spcBef>
                <a:spcPct val="20000"/>
              </a:spcBef>
              <a:buClr>
                <a:schemeClr val="tx1"/>
              </a:buClr>
              <a:buSzPct val="113000"/>
              <a:defRPr/>
            </a:pPr>
            <a:r>
              <a:rPr lang="en-US" altLang="x-none" sz="1600" dirty="0" smtClean="0"/>
              <a:t>For Earth-like conditions, these imply length scales of ~4000 km and growth timescales of 3-5 days.</a:t>
            </a:r>
          </a:p>
          <a:p>
            <a:pPr marL="0" indent="0">
              <a:spcBef>
                <a:spcPct val="20000"/>
              </a:spcBef>
              <a:buClr>
                <a:schemeClr val="tx1"/>
              </a:buClr>
              <a:buSzPct val="113000"/>
              <a:defRPr/>
            </a:pPr>
            <a:endParaRPr lang="en-US" altLang="x-none" sz="1600" dirty="0" smtClean="0"/>
          </a:p>
          <a:p>
            <a:pPr marL="0" indent="0">
              <a:spcBef>
                <a:spcPct val="20000"/>
              </a:spcBef>
              <a:buClr>
                <a:schemeClr val="tx1"/>
              </a:buClr>
              <a:buSzPct val="113000"/>
              <a:defRPr/>
            </a:pPr>
            <a:r>
              <a:rPr lang="en-US" altLang="x-none" sz="1600" dirty="0" err="1" smtClean="0"/>
              <a:t>Baroclinic</a:t>
            </a:r>
            <a:r>
              <a:rPr lang="en-US" altLang="x-none" sz="1600" dirty="0" smtClean="0"/>
              <a:t> instabilities generate eddies that dominate much of the dynamics, controlling equator-pole heat fluxes, temperature contrasts, meridional mixing rates, vertical stratification, and jet formation</a:t>
            </a:r>
          </a:p>
          <a:p>
            <a:pPr>
              <a:spcBef>
                <a:spcPct val="20000"/>
              </a:spcBef>
              <a:buClr>
                <a:schemeClr val="tx1"/>
              </a:buClr>
              <a:buSzPct val="113000"/>
              <a:defRPr/>
            </a:pPr>
            <a:endParaRPr lang="en-US" altLang="x-none" sz="1800" dirty="0" smtClean="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4778" y="4338971"/>
            <a:ext cx="1152566" cy="33744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600" y="28575"/>
            <a:ext cx="1612900" cy="715963"/>
          </a:xfrm>
        </p:spPr>
        <p:txBody>
          <a:bodyPr/>
          <a:lstStyle/>
          <a:p>
            <a:r>
              <a:rPr lang="en-US" dirty="0" smtClean="0"/>
              <a:t>Mars</a:t>
            </a:r>
            <a:endParaRPr lang="en-US" dirty="0"/>
          </a:p>
        </p:txBody>
      </p:sp>
      <p:sp>
        <p:nvSpPr>
          <p:cNvPr id="3" name="Content Placeholder 2"/>
          <p:cNvSpPr>
            <a:spLocks noGrp="1"/>
          </p:cNvSpPr>
          <p:nvPr>
            <p:ph idx="1"/>
          </p:nvPr>
        </p:nvSpPr>
        <p:spPr>
          <a:xfrm>
            <a:off x="369094" y="513556"/>
            <a:ext cx="8609012" cy="3268662"/>
          </a:xfrm>
        </p:spPr>
        <p:txBody>
          <a:bodyPr/>
          <a:lstStyle/>
          <a:p>
            <a:endParaRPr lang="en-US" sz="500" dirty="0" smtClean="0"/>
          </a:p>
          <a:p>
            <a:r>
              <a:rPr lang="en-US" sz="1600" dirty="0" smtClean="0"/>
              <a:t>Mars has a thin (0.006 bar) atmosphere of CO</a:t>
            </a:r>
            <a:r>
              <a:rPr lang="en-US" sz="1600" baseline="-25000" dirty="0" smtClean="0"/>
              <a:t>2</a:t>
            </a:r>
            <a:r>
              <a:rPr lang="en-US" sz="1600" dirty="0" smtClean="0"/>
              <a:t>. Liquid water is not stable at the surface.</a:t>
            </a:r>
          </a:p>
          <a:p>
            <a:endParaRPr lang="en-US" sz="1600" dirty="0"/>
          </a:p>
          <a:p>
            <a:r>
              <a:rPr lang="en-US" sz="1600" dirty="0" smtClean="0"/>
              <a:t>Greenhouse effect is weak due to low pressure, despite having a column abundance of CO</a:t>
            </a:r>
            <a:r>
              <a:rPr lang="en-US" sz="1600" baseline="-25000" dirty="0" smtClean="0"/>
              <a:t>2</a:t>
            </a:r>
            <a:r>
              <a:rPr lang="en-US" sz="1600" dirty="0" smtClean="0"/>
              <a:t>  ~15 times greater than that on Earth.  Atmospheric dust has a strong effect on thermal structure.</a:t>
            </a:r>
          </a:p>
          <a:p>
            <a:endParaRPr lang="en-US" sz="1600" dirty="0" smtClean="0"/>
          </a:p>
          <a:p>
            <a:r>
              <a:rPr lang="en-US" sz="1600" dirty="0" smtClean="0"/>
              <a:t>Mars has the most Earth-like weather of any planet in the Solar system, because of its similar length of day (24.6 hours) and axial tilt (25 </a:t>
            </a:r>
            <a:r>
              <a:rPr lang="en-US" sz="1600" dirty="0" err="1" smtClean="0"/>
              <a:t>deg</a:t>
            </a:r>
            <a:r>
              <a:rPr lang="en-US" sz="1600" dirty="0" smtClean="0"/>
              <a:t>).  </a:t>
            </a:r>
          </a:p>
          <a:p>
            <a:endParaRPr lang="en-US" sz="1600" dirty="0"/>
          </a:p>
          <a:p>
            <a:r>
              <a:rPr lang="en-US" sz="1600" dirty="0"/>
              <a:t>So circulation regime is similar: Hadley cell at low latitudes, </a:t>
            </a:r>
            <a:r>
              <a:rPr lang="en-US" sz="1600" dirty="0" smtClean="0"/>
              <a:t>geostrophic flow comprising a </a:t>
            </a:r>
            <a:r>
              <a:rPr lang="en-US" sz="1600" dirty="0" err="1" smtClean="0"/>
              <a:t>baroclinic</a:t>
            </a:r>
            <a:r>
              <a:rPr lang="en-US" sz="1600" dirty="0" smtClean="0"/>
              <a:t> </a:t>
            </a:r>
            <a:r>
              <a:rPr lang="en-US" sz="1600" dirty="0"/>
              <a:t>zone and jet streams at high </a:t>
            </a:r>
            <a:r>
              <a:rPr lang="en-US" sz="1600" dirty="0" smtClean="0"/>
              <a:t>latitudes, where Ro~0.1.  </a:t>
            </a:r>
            <a:r>
              <a:rPr lang="en-US" sz="1600" dirty="0"/>
              <a:t>Heat transported to poles by </a:t>
            </a:r>
            <a:r>
              <a:rPr lang="en-US" sz="1600" dirty="0" err="1"/>
              <a:t>baroclinic</a:t>
            </a:r>
            <a:r>
              <a:rPr lang="en-US" sz="1600" dirty="0"/>
              <a:t> instabilities</a:t>
            </a:r>
            <a:r>
              <a:rPr lang="en-US" sz="1600" dirty="0" smtClean="0"/>
              <a:t>.</a:t>
            </a:r>
          </a:p>
          <a:p>
            <a:endParaRPr lang="en-US" sz="1600" dirty="0"/>
          </a:p>
          <a:p>
            <a:endParaRPr lang="en-US" sz="1600" dirty="0"/>
          </a:p>
          <a:p>
            <a:endParaRPr lang="en-US" sz="1600" dirty="0"/>
          </a:p>
          <a:p>
            <a:endParaRPr lang="en-US" sz="1600" dirty="0" smtClean="0"/>
          </a:p>
          <a:p>
            <a:endParaRPr lang="en-US" sz="1600" dirty="0"/>
          </a:p>
          <a:p>
            <a:endParaRPr lang="en-US" sz="1600" dirty="0"/>
          </a:p>
        </p:txBody>
      </p:sp>
      <p:pic>
        <p:nvPicPr>
          <p:cNvPr id="6" name="Picture 5" descr="mars-ea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0" y="4004548"/>
            <a:ext cx="4381500" cy="2853452"/>
          </a:xfrm>
          <a:prstGeom prst="rect">
            <a:avLst/>
          </a:prstGeom>
        </p:spPr>
      </p:pic>
      <p:sp>
        <p:nvSpPr>
          <p:cNvPr id="7" name="Content Placeholder 2"/>
          <p:cNvSpPr txBox="1">
            <a:spLocks/>
          </p:cNvSpPr>
          <p:nvPr/>
        </p:nvSpPr>
        <p:spPr bwMode="auto">
          <a:xfrm>
            <a:off x="369094" y="3718718"/>
            <a:ext cx="4393406" cy="326866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pPr>
              <a:lnSpc>
                <a:spcPct val="100000"/>
              </a:lnSpc>
            </a:pPr>
            <a:endParaRPr lang="en-US" sz="500" kern="0" dirty="0" smtClean="0"/>
          </a:p>
          <a:p>
            <a:pPr>
              <a:lnSpc>
                <a:spcPct val="100000"/>
              </a:lnSpc>
            </a:pPr>
            <a:endParaRPr lang="en-US" sz="1600" kern="0" dirty="0" smtClean="0"/>
          </a:p>
          <a:p>
            <a:pPr>
              <a:lnSpc>
                <a:spcPct val="100000"/>
              </a:lnSpc>
            </a:pPr>
            <a:r>
              <a:rPr lang="en-US" sz="1600" kern="0" dirty="0" smtClean="0"/>
              <a:t>Mars gives an example of weather and climate on a dry world.  Comparing the behavior of Hadley cell, jets, instabilities on Mars and Earth can yield insights into these processes generally, and the role of moisture in them.</a:t>
            </a:r>
          </a:p>
          <a:p>
            <a:pPr>
              <a:lnSpc>
                <a:spcPct val="100000"/>
              </a:lnSpc>
            </a:pPr>
            <a:endParaRPr lang="en-US" sz="1600" kern="0" dirty="0" smtClean="0"/>
          </a:p>
          <a:p>
            <a:pPr>
              <a:lnSpc>
                <a:spcPct val="100000"/>
              </a:lnSpc>
            </a:pPr>
            <a:endParaRPr lang="en-US" sz="1600" kern="0" dirty="0" smtClean="0"/>
          </a:p>
          <a:p>
            <a:pPr>
              <a:lnSpc>
                <a:spcPct val="100000"/>
              </a:lnSpc>
            </a:pPr>
            <a:endParaRPr lang="en-US" sz="1600" kern="0" dirty="0" smtClean="0"/>
          </a:p>
          <a:p>
            <a:pPr>
              <a:lnSpc>
                <a:spcPct val="100000"/>
              </a:lnSpc>
            </a:pPr>
            <a:endParaRPr lang="en-US" sz="1600" kern="0" dirty="0" smtClean="0"/>
          </a:p>
          <a:p>
            <a:pPr>
              <a:lnSpc>
                <a:spcPct val="100000"/>
              </a:lnSpc>
            </a:pPr>
            <a:endParaRPr lang="en-US" sz="1600" kern="0" dirty="0"/>
          </a:p>
        </p:txBody>
      </p:sp>
    </p:spTree>
    <p:extLst>
      <p:ext uri="{BB962C8B-B14F-4D97-AF65-F5344CB8AC3E}">
        <p14:creationId xmlns:p14="http://schemas.microsoft.com/office/powerpoint/2010/main" val="17825899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a:t>
            </a:r>
            <a:endParaRPr lang="en-US" dirty="0"/>
          </a:p>
        </p:txBody>
      </p:sp>
      <p:sp>
        <p:nvSpPr>
          <p:cNvPr id="6" name="Content Placeholder 5"/>
          <p:cNvSpPr>
            <a:spLocks noGrp="1"/>
          </p:cNvSpPr>
          <p:nvPr>
            <p:ph idx="1"/>
          </p:nvPr>
        </p:nvSpPr>
        <p:spPr>
          <a:xfrm>
            <a:off x="204788" y="757238"/>
            <a:ext cx="8748712" cy="944562"/>
          </a:xfrm>
        </p:spPr>
        <p:txBody>
          <a:bodyPr/>
          <a:lstStyle/>
          <a:p>
            <a:r>
              <a:rPr lang="en-US" sz="1800" dirty="0" smtClean="0"/>
              <a:t>Because of the thin atmosphere, the </a:t>
            </a:r>
            <a:r>
              <a:rPr lang="en-US" sz="1800" dirty="0" err="1" smtClean="0"/>
              <a:t>radiative</a:t>
            </a:r>
            <a:r>
              <a:rPr lang="en-US" sz="1800" dirty="0" smtClean="0"/>
              <a:t> time constant is short on Mars, leading to larger equator-pole and day-night temperature differences.  This leads to faster winds and strong seasonal cycles.</a:t>
            </a:r>
          </a:p>
          <a:p>
            <a:endParaRPr lang="en-US" sz="1800" dirty="0"/>
          </a:p>
        </p:txBody>
      </p:sp>
      <p:pic>
        <p:nvPicPr>
          <p:cNvPr id="7" name="Picture 6" descr="smith-2008-mars-temperatu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0" y="1848228"/>
            <a:ext cx="6642100" cy="2464109"/>
          </a:xfrm>
          <a:prstGeom prst="rect">
            <a:avLst/>
          </a:prstGeom>
        </p:spPr>
      </p:pic>
      <p:pic>
        <p:nvPicPr>
          <p:cNvPr id="8" name="Picture 7" descr="smith-2008-mars-gradient-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4437331"/>
            <a:ext cx="6578600" cy="2420669"/>
          </a:xfrm>
          <a:prstGeom prst="rect">
            <a:avLst/>
          </a:prstGeom>
        </p:spPr>
      </p:pic>
      <p:sp>
        <p:nvSpPr>
          <p:cNvPr id="9" name="TextBox 8"/>
          <p:cNvSpPr txBox="1"/>
          <p:nvPr/>
        </p:nvSpPr>
        <p:spPr>
          <a:xfrm>
            <a:off x="114300" y="3314700"/>
            <a:ext cx="1651000" cy="1588127"/>
          </a:xfrm>
          <a:prstGeom prst="rect">
            <a:avLst/>
          </a:prstGeom>
          <a:noFill/>
        </p:spPr>
        <p:txBody>
          <a:bodyPr wrap="square" rtlCol="0">
            <a:spAutoFit/>
          </a:bodyPr>
          <a:lstStyle/>
          <a:p>
            <a:pPr>
              <a:buNone/>
            </a:pPr>
            <a:r>
              <a:rPr lang="en-US" sz="1800" dirty="0" smtClean="0"/>
              <a:t>Diagnosis of zonal winds from observed temperatures using thermal-wind analysis:</a:t>
            </a:r>
            <a:endParaRPr lang="en-US" sz="1800" dirty="0"/>
          </a:p>
        </p:txBody>
      </p:sp>
      <p:sp>
        <p:nvSpPr>
          <p:cNvPr id="10" name="TextBox 9"/>
          <p:cNvSpPr txBox="1"/>
          <p:nvPr/>
        </p:nvSpPr>
        <p:spPr>
          <a:xfrm>
            <a:off x="3378200" y="1625600"/>
            <a:ext cx="1069524" cy="374461"/>
          </a:xfrm>
          <a:prstGeom prst="rect">
            <a:avLst/>
          </a:prstGeom>
          <a:noFill/>
        </p:spPr>
        <p:txBody>
          <a:bodyPr wrap="none" rtlCol="0">
            <a:spAutoFit/>
          </a:bodyPr>
          <a:lstStyle/>
          <a:p>
            <a:pPr>
              <a:buNone/>
            </a:pPr>
            <a:r>
              <a:rPr lang="en-US" dirty="0" smtClean="0"/>
              <a:t>equinox</a:t>
            </a:r>
            <a:endParaRPr lang="en-US" dirty="0"/>
          </a:p>
        </p:txBody>
      </p:sp>
      <p:sp>
        <p:nvSpPr>
          <p:cNvPr id="11" name="TextBox 10"/>
          <p:cNvSpPr txBox="1"/>
          <p:nvPr/>
        </p:nvSpPr>
        <p:spPr>
          <a:xfrm>
            <a:off x="6731000" y="1587500"/>
            <a:ext cx="968134" cy="374461"/>
          </a:xfrm>
          <a:prstGeom prst="rect">
            <a:avLst/>
          </a:prstGeom>
          <a:noFill/>
        </p:spPr>
        <p:txBody>
          <a:bodyPr wrap="none" rtlCol="0">
            <a:spAutoFit/>
          </a:bodyPr>
          <a:lstStyle/>
          <a:p>
            <a:pPr>
              <a:buNone/>
            </a:pPr>
            <a:r>
              <a:rPr lang="en-US" dirty="0" smtClean="0"/>
              <a:t>solstice</a:t>
            </a:r>
            <a:endParaRPr lang="en-US" dirty="0"/>
          </a:p>
        </p:txBody>
      </p:sp>
      <p:sp>
        <p:nvSpPr>
          <p:cNvPr id="12" name="TextBox 11"/>
          <p:cNvSpPr txBox="1"/>
          <p:nvPr/>
        </p:nvSpPr>
        <p:spPr>
          <a:xfrm rot="5400000">
            <a:off x="8293767" y="3733801"/>
            <a:ext cx="1326004" cy="374461"/>
          </a:xfrm>
          <a:prstGeom prst="rect">
            <a:avLst/>
          </a:prstGeom>
          <a:noFill/>
        </p:spPr>
        <p:txBody>
          <a:bodyPr wrap="none" rtlCol="0">
            <a:spAutoFit/>
          </a:bodyPr>
          <a:lstStyle/>
          <a:p>
            <a:pPr>
              <a:buNone/>
            </a:pPr>
            <a:r>
              <a:rPr lang="en-US" sz="1600" dirty="0" smtClean="0"/>
              <a:t>Smith (2008</a:t>
            </a:r>
            <a:r>
              <a:rPr lang="en-US" dirty="0" smtClean="0"/>
              <a:t>)</a:t>
            </a:r>
            <a:endParaRPr lang="en-US" dirty="0"/>
          </a:p>
        </p:txBody>
      </p:sp>
      <p:sp>
        <p:nvSpPr>
          <p:cNvPr id="13" name="TextBox 12"/>
          <p:cNvSpPr txBox="1"/>
          <p:nvPr/>
        </p:nvSpPr>
        <p:spPr>
          <a:xfrm rot="16200000">
            <a:off x="1219200" y="2908300"/>
            <a:ext cx="1486041" cy="289823"/>
          </a:xfrm>
          <a:prstGeom prst="rect">
            <a:avLst/>
          </a:prstGeom>
          <a:noFill/>
        </p:spPr>
        <p:txBody>
          <a:bodyPr wrap="none" rtlCol="0">
            <a:spAutoFit/>
          </a:bodyPr>
          <a:lstStyle/>
          <a:p>
            <a:pPr>
              <a:buNone/>
            </a:pPr>
            <a:r>
              <a:rPr lang="en-US" sz="1400" dirty="0" smtClean="0"/>
              <a:t>Temperature (K)</a:t>
            </a:r>
            <a:endParaRPr lang="en-US" sz="1400" dirty="0"/>
          </a:p>
        </p:txBody>
      </p:sp>
      <p:sp>
        <p:nvSpPr>
          <p:cNvPr id="14" name="TextBox 13"/>
          <p:cNvSpPr txBox="1"/>
          <p:nvPr/>
        </p:nvSpPr>
        <p:spPr>
          <a:xfrm rot="16200000">
            <a:off x="1111356" y="5384800"/>
            <a:ext cx="1650938" cy="289823"/>
          </a:xfrm>
          <a:prstGeom prst="rect">
            <a:avLst/>
          </a:prstGeom>
          <a:noFill/>
        </p:spPr>
        <p:txBody>
          <a:bodyPr wrap="none" rtlCol="0">
            <a:spAutoFit/>
          </a:bodyPr>
          <a:lstStyle/>
          <a:p>
            <a:pPr>
              <a:buNone/>
            </a:pPr>
            <a:r>
              <a:rPr lang="en-US" sz="1400" dirty="0" smtClean="0"/>
              <a:t>Zonal wind (m/sec)</a:t>
            </a:r>
            <a:endParaRPr lang="en-US" sz="1400" dirty="0"/>
          </a:p>
        </p:txBody>
      </p:sp>
    </p:spTree>
    <p:extLst>
      <p:ext uri="{BB962C8B-B14F-4D97-AF65-F5344CB8AC3E}">
        <p14:creationId xmlns:p14="http://schemas.microsoft.com/office/powerpoint/2010/main" val="4454009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763" y="104775"/>
            <a:ext cx="5430837" cy="715963"/>
          </a:xfrm>
        </p:spPr>
        <p:txBody>
          <a:bodyPr/>
          <a:lstStyle/>
          <a:p>
            <a:r>
              <a:rPr lang="en-US" dirty="0" smtClean="0"/>
              <a:t>Mars climate: dust storms</a:t>
            </a:r>
            <a:endParaRPr lang="en-US" dirty="0"/>
          </a:p>
        </p:txBody>
      </p:sp>
      <p:pic>
        <p:nvPicPr>
          <p:cNvPr id="4" name="Content Placeholder 3" descr="mars-duststorm.jpg"/>
          <p:cNvPicPr>
            <a:picLocks noGrp="1" noChangeAspect="1"/>
          </p:cNvPicPr>
          <p:nvPr>
            <p:ph idx="1"/>
          </p:nvPr>
        </p:nvPicPr>
        <p:blipFill>
          <a:blip r:embed="rId2">
            <a:extLst>
              <a:ext uri="{28A0092B-C50C-407E-A947-70E740481C1C}">
                <a14:useLocalDpi xmlns:a14="http://schemas.microsoft.com/office/drawing/2010/main" val="0"/>
              </a:ext>
            </a:extLst>
          </a:blip>
          <a:srcRect l="-27663" r="-27663"/>
          <a:stretch>
            <a:fillRect/>
          </a:stretch>
        </p:blipFill>
        <p:spPr>
          <a:xfrm>
            <a:off x="-265113" y="139700"/>
            <a:ext cx="4776285" cy="3074988"/>
          </a:xfrm>
        </p:spPr>
      </p:pic>
      <p:pic>
        <p:nvPicPr>
          <p:cNvPr id="5" name="Picture 4" descr="mars-2001-global-dust-sto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00" y="823728"/>
            <a:ext cx="4787900" cy="2292389"/>
          </a:xfrm>
          <a:prstGeom prst="rect">
            <a:avLst/>
          </a:prstGeom>
        </p:spPr>
      </p:pic>
      <p:pic>
        <p:nvPicPr>
          <p:cNvPr id="6" name="Picture 5" descr="mars-hs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64908"/>
            <a:ext cx="6057900" cy="3593092"/>
          </a:xfrm>
          <a:prstGeom prst="rect">
            <a:avLst/>
          </a:prstGeom>
        </p:spPr>
      </p:pic>
      <p:sp>
        <p:nvSpPr>
          <p:cNvPr id="7" name="TextBox 6"/>
          <p:cNvSpPr txBox="1"/>
          <p:nvPr/>
        </p:nvSpPr>
        <p:spPr>
          <a:xfrm>
            <a:off x="6400800" y="4394200"/>
            <a:ext cx="2578100" cy="1343445"/>
          </a:xfrm>
          <a:prstGeom prst="rect">
            <a:avLst/>
          </a:prstGeom>
          <a:noFill/>
        </p:spPr>
        <p:txBody>
          <a:bodyPr wrap="square" rtlCol="0">
            <a:spAutoFit/>
          </a:bodyPr>
          <a:lstStyle/>
          <a:p>
            <a:pPr>
              <a:buNone/>
            </a:pPr>
            <a:r>
              <a:rPr lang="en-US" sz="1800" dirty="0" smtClean="0"/>
              <a:t>How these dust storms work, including why they sometimes become global, is not well understood!</a:t>
            </a:r>
            <a:endParaRPr lang="en-US" sz="1800" dirty="0"/>
          </a:p>
        </p:txBody>
      </p:sp>
    </p:spTree>
    <p:extLst>
      <p:ext uri="{BB962C8B-B14F-4D97-AF65-F5344CB8AC3E}">
        <p14:creationId xmlns:p14="http://schemas.microsoft.com/office/powerpoint/2010/main" val="18732400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ice on Mars</a:t>
            </a:r>
            <a:endParaRPr lang="en-US" dirty="0"/>
          </a:p>
        </p:txBody>
      </p:sp>
      <p:sp>
        <p:nvSpPr>
          <p:cNvPr id="3" name="Content Placeholder 2"/>
          <p:cNvSpPr>
            <a:spLocks noGrp="1"/>
          </p:cNvSpPr>
          <p:nvPr>
            <p:ph idx="1"/>
          </p:nvPr>
        </p:nvSpPr>
        <p:spPr/>
        <p:txBody>
          <a:bodyPr/>
          <a:lstStyle/>
          <a:p>
            <a:r>
              <a:rPr lang="en-US" sz="1800" dirty="0" smtClean="0"/>
              <a:t>Liquid water is not stable at Mars’ surface today, but the planet has significant reservoirs of ice at high latitudes.  We know from the Gamma Ray Spectrometer on the Mars Odyssey spacecraft that the uppermost ~1 m of much of the polar regions of Mars (latitudes &gt; 60 </a:t>
            </a:r>
            <a:r>
              <a:rPr lang="en-US" sz="1800" dirty="0" err="1" smtClean="0"/>
              <a:t>deg</a:t>
            </a:r>
            <a:r>
              <a:rPr lang="en-US" sz="1800" dirty="0" smtClean="0"/>
              <a:t>) is dominated by a hydrogen-</a:t>
            </a:r>
            <a:r>
              <a:rPr lang="en-US" sz="1800" dirty="0" err="1" smtClean="0"/>
              <a:t>bearning</a:t>
            </a:r>
            <a:r>
              <a:rPr lang="en-US" sz="1800" dirty="0" smtClean="0"/>
              <a:t> material, probably water ice.  The ice could extend significantly deeper.</a:t>
            </a:r>
            <a:endParaRPr lang="en-US" sz="18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480677" y="2424998"/>
            <a:ext cx="5834523" cy="422848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 name="TextBox 4"/>
          <p:cNvSpPr txBox="1"/>
          <p:nvPr/>
        </p:nvSpPr>
        <p:spPr>
          <a:xfrm rot="16200000">
            <a:off x="7343685" y="4140200"/>
            <a:ext cx="244810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Boynton et al. (2002)</a:t>
            </a:r>
            <a:endParaRPr lang="en-US" dirty="0"/>
          </a:p>
        </p:txBody>
      </p:sp>
    </p:spTree>
    <p:extLst>
      <p:ext uri="{BB962C8B-B14F-4D97-AF65-F5344CB8AC3E}">
        <p14:creationId xmlns:p14="http://schemas.microsoft.com/office/powerpoint/2010/main" val="1435221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41275"/>
            <a:ext cx="8004175" cy="715963"/>
          </a:xfrm>
        </p:spPr>
        <p:txBody>
          <a:bodyPr/>
          <a:lstStyle/>
          <a:p>
            <a:r>
              <a:rPr lang="en-US" sz="2400" dirty="0" smtClean="0"/>
              <a:t>Mars polar caps</a:t>
            </a:r>
            <a:endParaRPr lang="en-US" sz="2400" dirty="0"/>
          </a:p>
        </p:txBody>
      </p:sp>
      <p:sp>
        <p:nvSpPr>
          <p:cNvPr id="3" name="Content Placeholder 2"/>
          <p:cNvSpPr>
            <a:spLocks noGrp="1"/>
          </p:cNvSpPr>
          <p:nvPr>
            <p:ph idx="1"/>
          </p:nvPr>
        </p:nvSpPr>
        <p:spPr>
          <a:xfrm>
            <a:off x="204788" y="757238"/>
            <a:ext cx="3098800" cy="5632450"/>
          </a:xfrm>
        </p:spPr>
        <p:txBody>
          <a:bodyPr/>
          <a:lstStyle/>
          <a:p>
            <a:r>
              <a:rPr lang="en-US" sz="1800" dirty="0" smtClean="0"/>
              <a:t>The topography within 10 </a:t>
            </a:r>
            <a:r>
              <a:rPr lang="en-US" sz="1800" dirty="0" err="1" smtClean="0"/>
              <a:t>deg</a:t>
            </a:r>
            <a:r>
              <a:rPr lang="en-US" sz="1800" dirty="0" smtClean="0"/>
              <a:t> of both poles is locally elevated, and is known from radar, imaging, and other data to consist of a water-ice deposit ~2 km thick and ~1000 km across.  These are the </a:t>
            </a:r>
            <a:r>
              <a:rPr lang="en-US" sz="1800" i="1" dirty="0" smtClean="0"/>
              <a:t>north and south polar layered deposits</a:t>
            </a:r>
            <a:r>
              <a:rPr lang="en-US" sz="1800" dirty="0" smtClean="0"/>
              <a:t>.</a:t>
            </a:r>
          </a:p>
          <a:p>
            <a:endParaRPr lang="en-US" sz="1800" dirty="0"/>
          </a:p>
          <a:p>
            <a:r>
              <a:rPr lang="en-US" sz="1800" dirty="0" smtClean="0"/>
              <a:t>Outcrops and radar exhibit fine-scale layering, probably layers of a few % dust intermixed with the ice.  This layering records episodic deposition associated with climate cycles over millions of years.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587" y="635000"/>
            <a:ext cx="5798637" cy="29384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766" y="3690365"/>
            <a:ext cx="4891972" cy="2951735"/>
          </a:xfrm>
          <a:prstGeom prst="rect">
            <a:avLst/>
          </a:prstGeom>
        </p:spPr>
      </p:pic>
      <p:sp>
        <p:nvSpPr>
          <p:cNvPr id="7" name="TextBox 6"/>
          <p:cNvSpPr txBox="1"/>
          <p:nvPr/>
        </p:nvSpPr>
        <p:spPr>
          <a:xfrm rot="16200000">
            <a:off x="7733742" y="4842374"/>
            <a:ext cx="2451184" cy="369332"/>
          </a:xfrm>
          <a:prstGeom prst="rect">
            <a:avLst/>
          </a:prstGeom>
          <a:noFill/>
        </p:spPr>
        <p:txBody>
          <a:bodyPr wrap="none" rtlCol="0">
            <a:spAutoFit/>
          </a:bodyPr>
          <a:lstStyle/>
          <a:p>
            <a:pPr>
              <a:buNone/>
            </a:pPr>
            <a:r>
              <a:rPr lang="en-US" sz="1600" dirty="0" smtClean="0"/>
              <a:t>Byrne  (2009, </a:t>
            </a:r>
            <a:r>
              <a:rPr lang="en-US" sz="1600" i="1" dirty="0" err="1" smtClean="0"/>
              <a:t>Annu</a:t>
            </a:r>
            <a:r>
              <a:rPr lang="en-US" sz="1600" i="1" dirty="0" smtClean="0"/>
              <a:t>. Rev</a:t>
            </a:r>
            <a:r>
              <a:rPr lang="en-US" sz="1600" dirty="0" smtClean="0"/>
              <a:t>.</a:t>
            </a:r>
            <a:r>
              <a:rPr lang="en-US" dirty="0" smtClean="0"/>
              <a:t>)</a:t>
            </a:r>
            <a:endParaRPr lang="en-US" dirty="0"/>
          </a:p>
        </p:txBody>
      </p:sp>
    </p:spTree>
    <p:extLst>
      <p:ext uri="{BB962C8B-B14F-4D97-AF65-F5344CB8AC3E}">
        <p14:creationId xmlns:p14="http://schemas.microsoft.com/office/powerpoint/2010/main" val="12350577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ages on Mars</a:t>
            </a:r>
            <a:endParaRPr lang="en-US" dirty="0"/>
          </a:p>
        </p:txBody>
      </p:sp>
      <p:sp>
        <p:nvSpPr>
          <p:cNvPr id="3" name="Content Placeholder 2"/>
          <p:cNvSpPr>
            <a:spLocks noGrp="1"/>
          </p:cNvSpPr>
          <p:nvPr>
            <p:ph idx="1"/>
          </p:nvPr>
        </p:nvSpPr>
        <p:spPr>
          <a:xfrm>
            <a:off x="0" y="757238"/>
            <a:ext cx="4354512" cy="5632450"/>
          </a:xfrm>
        </p:spPr>
        <p:txBody>
          <a:bodyPr/>
          <a:lstStyle/>
          <a:p>
            <a:r>
              <a:rPr lang="en-US" sz="1600" dirty="0" smtClean="0"/>
              <a:t>Both poles have water ice caps 1-2 km deep, and subsurface ice exists to latitudes ~60 </a:t>
            </a:r>
            <a:r>
              <a:rPr lang="en-US" sz="1600" dirty="0" err="1" smtClean="0"/>
              <a:t>deg</a:t>
            </a:r>
            <a:r>
              <a:rPr lang="en-US" sz="1600" dirty="0" smtClean="0"/>
              <a:t>, where it is stable.</a:t>
            </a:r>
          </a:p>
          <a:p>
            <a:endParaRPr lang="en-US" sz="1600" dirty="0"/>
          </a:p>
          <a:p>
            <a:r>
              <a:rPr lang="en-US" sz="1600" dirty="0" smtClean="0"/>
              <a:t>Yet, evidence exists for ice glaciers at low latitudes </a:t>
            </a:r>
            <a:r>
              <a:rPr lang="en-US" sz="1600" i="1" dirty="0" smtClean="0"/>
              <a:t>where the ice is not currently stable </a:t>
            </a:r>
          </a:p>
          <a:p>
            <a:endParaRPr lang="en-US" sz="1600" i="1" dirty="0" smtClean="0"/>
          </a:p>
          <a:p>
            <a:r>
              <a:rPr lang="en-US" sz="1600" dirty="0" smtClean="0"/>
              <a:t>Mars’ obliquity oscillates, and climate models show that, at high obliquity, ice is stable at low latitudes (and less so at poles)</a:t>
            </a:r>
          </a:p>
          <a:p>
            <a:endParaRPr lang="en-US" sz="1600" dirty="0"/>
          </a:p>
          <a:p>
            <a:r>
              <a:rPr lang="en-US" sz="1600" dirty="0" smtClean="0"/>
              <a:t>Thus, we seem to be witnessing a form of ice ages on Mars—ice oscillates between low and high latitudes in response to </a:t>
            </a:r>
            <a:r>
              <a:rPr lang="en-US" sz="1600" dirty="0" err="1" smtClean="0"/>
              <a:t>Milankovitch</a:t>
            </a:r>
            <a:r>
              <a:rPr lang="en-US" sz="1600" dirty="0" smtClean="0"/>
              <a:t> cycles</a:t>
            </a:r>
          </a:p>
          <a:p>
            <a:endParaRPr lang="en-US" sz="1600" dirty="0"/>
          </a:p>
          <a:p>
            <a:r>
              <a:rPr lang="en-US" sz="1600" dirty="0" smtClean="0"/>
              <a:t>There are numerous unanswered questions about how this works and analogies with </a:t>
            </a:r>
            <a:r>
              <a:rPr lang="en-US" sz="1600" dirty="0" err="1" smtClean="0"/>
              <a:t>Milankovitch</a:t>
            </a:r>
            <a:r>
              <a:rPr lang="en-US" sz="1600" dirty="0" smtClean="0"/>
              <a:t> cycles and ice ages on Earth.</a:t>
            </a:r>
            <a:endParaRPr lang="en-US" sz="1600" dirty="0"/>
          </a:p>
        </p:txBody>
      </p:sp>
      <p:pic>
        <p:nvPicPr>
          <p:cNvPr id="4" name="Picture 3" descr="byrne-2009-mars-cap-top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100" y="718378"/>
            <a:ext cx="4317999" cy="2188149"/>
          </a:xfrm>
          <a:prstGeom prst="rect">
            <a:avLst/>
          </a:prstGeom>
        </p:spPr>
      </p:pic>
      <p:pic>
        <p:nvPicPr>
          <p:cNvPr id="5" name="Picture 4" descr="head-etal-2005-mars-glaci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692" y="3771900"/>
            <a:ext cx="2111052" cy="2870199"/>
          </a:xfrm>
          <a:prstGeom prst="rect">
            <a:avLst/>
          </a:prstGeom>
        </p:spPr>
      </p:pic>
      <p:pic>
        <p:nvPicPr>
          <p:cNvPr id="6" name="Picture 5" descr="shean-etal-2007-mars-glaci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0" y="3563349"/>
            <a:ext cx="2324100" cy="3294651"/>
          </a:xfrm>
          <a:prstGeom prst="rect">
            <a:avLst/>
          </a:prstGeom>
        </p:spPr>
      </p:pic>
      <p:sp>
        <p:nvSpPr>
          <p:cNvPr id="7" name="TextBox 6"/>
          <p:cNvSpPr txBox="1"/>
          <p:nvPr/>
        </p:nvSpPr>
        <p:spPr>
          <a:xfrm>
            <a:off x="5029200" y="3238500"/>
            <a:ext cx="3873500" cy="483722"/>
          </a:xfrm>
          <a:prstGeom prst="rect">
            <a:avLst/>
          </a:prstGeom>
          <a:noFill/>
        </p:spPr>
        <p:txBody>
          <a:bodyPr wrap="square" rtlCol="0">
            <a:spAutoFit/>
          </a:bodyPr>
          <a:lstStyle/>
          <a:p>
            <a:pPr>
              <a:buNone/>
            </a:pPr>
            <a:r>
              <a:rPr lang="en-US" sz="1400" dirty="0" smtClean="0">
                <a:solidFill>
                  <a:srgbClr val="606060"/>
                </a:solidFill>
              </a:rPr>
              <a:t>Low-latitude glaciers (Head et al. 2005, </a:t>
            </a:r>
            <a:r>
              <a:rPr lang="en-US" sz="1400" dirty="0" err="1" smtClean="0">
                <a:solidFill>
                  <a:srgbClr val="606060"/>
                </a:solidFill>
              </a:rPr>
              <a:t>Shean</a:t>
            </a:r>
            <a:r>
              <a:rPr lang="en-US" sz="1400" dirty="0" smtClean="0">
                <a:solidFill>
                  <a:srgbClr val="606060"/>
                </a:solidFill>
              </a:rPr>
              <a:t> et al. 2007): </a:t>
            </a:r>
            <a:endParaRPr lang="en-US" sz="1400" dirty="0">
              <a:solidFill>
                <a:srgbClr val="606060"/>
              </a:solidFill>
            </a:endParaRPr>
          </a:p>
        </p:txBody>
      </p:sp>
    </p:spTree>
    <p:extLst>
      <p:ext uri="{BB962C8B-B14F-4D97-AF65-F5344CB8AC3E}">
        <p14:creationId xmlns:p14="http://schemas.microsoft.com/office/powerpoint/2010/main" val="379664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rs-scamader-vallis-vik-rotate.jpg"/>
          <p:cNvPicPr>
            <a:picLocks noGrp="1" noChangeAspect="1"/>
          </p:cNvPicPr>
          <p:nvPr>
            <p:ph idx="1"/>
          </p:nvPr>
        </p:nvPicPr>
        <p:blipFill>
          <a:blip r:embed="rId2">
            <a:extLst>
              <a:ext uri="{28A0092B-C50C-407E-A947-70E740481C1C}">
                <a14:useLocalDpi xmlns:a14="http://schemas.microsoft.com/office/drawing/2010/main" val="0"/>
              </a:ext>
            </a:extLst>
          </a:blip>
          <a:srcRect l="-115518" r="-115518"/>
          <a:stretch>
            <a:fillRect/>
          </a:stretch>
        </p:blipFill>
        <p:spPr>
          <a:xfrm rot="16200000">
            <a:off x="-1558131" y="2573338"/>
            <a:ext cx="8748712" cy="5632450"/>
          </a:xfrm>
        </p:spPr>
      </p:pic>
      <p:sp>
        <p:nvSpPr>
          <p:cNvPr id="2" name="Title 1"/>
          <p:cNvSpPr>
            <a:spLocks noGrp="1"/>
          </p:cNvSpPr>
          <p:nvPr>
            <p:ph type="title"/>
          </p:nvPr>
        </p:nvSpPr>
        <p:spPr>
          <a:xfrm>
            <a:off x="157163" y="142875"/>
            <a:ext cx="5024437" cy="715963"/>
          </a:xfrm>
        </p:spPr>
        <p:txBody>
          <a:bodyPr/>
          <a:lstStyle/>
          <a:p>
            <a:r>
              <a:rPr lang="en-US" dirty="0" smtClean="0"/>
              <a:t>Long-term climate on Mars</a:t>
            </a:r>
            <a:endParaRPr lang="en-US" dirty="0"/>
          </a:p>
        </p:txBody>
      </p:sp>
      <p:pic>
        <p:nvPicPr>
          <p:cNvPr id="5" name="Picture 4" descr="mars-riv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177800"/>
            <a:ext cx="3817807" cy="2819400"/>
          </a:xfrm>
          <a:prstGeom prst="rect">
            <a:avLst/>
          </a:prstGeom>
        </p:spPr>
      </p:pic>
      <p:pic>
        <p:nvPicPr>
          <p:cNvPr id="6" name="Picture 5" descr="mars-islan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90600" y="304799"/>
            <a:ext cx="2844800" cy="3793067"/>
          </a:xfrm>
          <a:prstGeom prst="rect">
            <a:avLst/>
          </a:prstGeom>
        </p:spPr>
      </p:pic>
      <p:sp>
        <p:nvSpPr>
          <p:cNvPr id="7" name="TextBox 6"/>
          <p:cNvSpPr txBox="1"/>
          <p:nvPr/>
        </p:nvSpPr>
        <p:spPr>
          <a:xfrm>
            <a:off x="5664200" y="3581400"/>
            <a:ext cx="3365500" cy="2825389"/>
          </a:xfrm>
          <a:prstGeom prst="rect">
            <a:avLst/>
          </a:prstGeom>
          <a:noFill/>
        </p:spPr>
        <p:txBody>
          <a:bodyPr wrap="square" rtlCol="0">
            <a:spAutoFit/>
          </a:bodyPr>
          <a:lstStyle/>
          <a:p>
            <a:pPr>
              <a:buNone/>
            </a:pPr>
            <a:r>
              <a:rPr lang="en-US" sz="1600" dirty="0" smtClean="0"/>
              <a:t>Numerous channels and valley networks suggest that Mars had a warmer, wetter past. </a:t>
            </a:r>
          </a:p>
          <a:p>
            <a:pPr>
              <a:buNone/>
            </a:pPr>
            <a:endParaRPr lang="en-US" sz="1600" dirty="0"/>
          </a:p>
          <a:p>
            <a:pPr>
              <a:buNone/>
            </a:pPr>
            <a:r>
              <a:rPr lang="en-US" sz="1600" dirty="0" smtClean="0"/>
              <a:t>But how warm? How wet? Did it once have a thicker CO</a:t>
            </a:r>
            <a:r>
              <a:rPr lang="en-US" sz="1600" baseline="-25000" dirty="0" smtClean="0"/>
              <a:t>2</a:t>
            </a:r>
            <a:r>
              <a:rPr lang="en-US" sz="1600" dirty="0" smtClean="0"/>
              <a:t> atmosphere with a significant greenhouse effect?  </a:t>
            </a:r>
          </a:p>
          <a:p>
            <a:pPr>
              <a:buNone/>
            </a:pPr>
            <a:endParaRPr lang="en-US" sz="1600" dirty="0" smtClean="0"/>
          </a:p>
          <a:p>
            <a:pPr>
              <a:buNone/>
            </a:pPr>
            <a:r>
              <a:rPr lang="en-US" sz="1600" dirty="0" smtClean="0"/>
              <a:t>If so, where did the atmosphere go?</a:t>
            </a:r>
          </a:p>
          <a:p>
            <a:pPr>
              <a:buNone/>
            </a:pPr>
            <a:endParaRPr lang="en-US" sz="1600" dirty="0"/>
          </a:p>
          <a:p>
            <a:pPr>
              <a:buNone/>
            </a:pPr>
            <a:r>
              <a:rPr lang="en-US" sz="1600" dirty="0" smtClean="0"/>
              <a:t>And was the planet ever habitable?</a:t>
            </a:r>
            <a:endParaRPr lang="en-US" sz="1600" dirty="0"/>
          </a:p>
        </p:txBody>
      </p:sp>
    </p:spTree>
    <p:extLst>
      <p:ext uri="{BB962C8B-B14F-4D97-AF65-F5344CB8AC3E}">
        <p14:creationId xmlns:p14="http://schemas.microsoft.com/office/powerpoint/2010/main" val="2995492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663" y="0"/>
            <a:ext cx="1379537" cy="715963"/>
          </a:xfrm>
        </p:spPr>
        <p:txBody>
          <a:bodyPr/>
          <a:lstStyle/>
          <a:p>
            <a:r>
              <a:rPr lang="en-US" dirty="0" smtClean="0"/>
              <a:t>Titan</a:t>
            </a:r>
            <a:endParaRPr lang="en-US" dirty="0"/>
          </a:p>
        </p:txBody>
      </p:sp>
      <p:pic>
        <p:nvPicPr>
          <p:cNvPr id="4" name="Picture 3" descr="titan-in-natural-color-cassin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900" y="0"/>
            <a:ext cx="3594100" cy="3594100"/>
          </a:xfrm>
          <a:prstGeom prst="rect">
            <a:avLst/>
          </a:prstGeom>
        </p:spPr>
      </p:pic>
      <p:sp>
        <p:nvSpPr>
          <p:cNvPr id="5" name="Content Placeholder 4"/>
          <p:cNvSpPr>
            <a:spLocks noGrp="1"/>
          </p:cNvSpPr>
          <p:nvPr>
            <p:ph idx="1"/>
          </p:nvPr>
        </p:nvSpPr>
        <p:spPr>
          <a:xfrm>
            <a:off x="192088" y="547110"/>
            <a:ext cx="5268912" cy="5632450"/>
          </a:xfrm>
        </p:spPr>
        <p:txBody>
          <a:bodyPr/>
          <a:lstStyle/>
          <a:p>
            <a:r>
              <a:rPr lang="en-US" sz="1600" dirty="0" smtClean="0"/>
              <a:t>Titan is an icy satellite of Saturn with a thick (1.5 bar) N</a:t>
            </a:r>
            <a:r>
              <a:rPr lang="en-US" sz="1600" baseline="-25000" dirty="0" smtClean="0"/>
              <a:t>2</a:t>
            </a:r>
            <a:r>
              <a:rPr lang="en-US" sz="1600" dirty="0" smtClean="0"/>
              <a:t> atmosphere and a surface temperature of 97 K.   The “bedrock” is H</a:t>
            </a:r>
            <a:r>
              <a:rPr lang="en-US" sz="1600" baseline="-25000" dirty="0" smtClean="0"/>
              <a:t>2</a:t>
            </a:r>
            <a:r>
              <a:rPr lang="en-US" sz="1600" dirty="0" smtClean="0"/>
              <a:t>O.  Radius 2500 km, gravity 1.3 m/s</a:t>
            </a:r>
            <a:r>
              <a:rPr lang="en-US" sz="1600" baseline="30000" dirty="0" smtClean="0"/>
              <a:t>2</a:t>
            </a:r>
            <a:r>
              <a:rPr lang="en-US" sz="1600" dirty="0" smtClean="0"/>
              <a:t>.</a:t>
            </a:r>
          </a:p>
          <a:p>
            <a:endParaRPr lang="en-US" sz="1600" dirty="0"/>
          </a:p>
          <a:p>
            <a:r>
              <a:rPr lang="en-US" sz="1600" dirty="0" smtClean="0"/>
              <a:t>Methane forms a hydrological cycle like water on Earth—methane evaporates out of surface lakes, forms clouds, and rains, carving valleys in the ice.</a:t>
            </a:r>
          </a:p>
          <a:p>
            <a:endParaRPr lang="en-US" sz="1600" dirty="0"/>
          </a:p>
          <a:p>
            <a:r>
              <a:rPr lang="en-US" sz="1600" dirty="0" smtClean="0"/>
              <a:t>Only other terrestrial planet besides Earth with a thick N</a:t>
            </a:r>
            <a:r>
              <a:rPr lang="en-US" sz="1600" baseline="-25000" dirty="0" smtClean="0"/>
              <a:t>2</a:t>
            </a:r>
            <a:r>
              <a:rPr lang="en-US" sz="1600" dirty="0" smtClean="0"/>
              <a:t> atmosphere, and with an active hydrological cycle!</a:t>
            </a:r>
          </a:p>
          <a:p>
            <a:endParaRPr lang="en-US" sz="1600" dirty="0"/>
          </a:p>
          <a:p>
            <a:r>
              <a:rPr lang="en-US" sz="1600" dirty="0" smtClean="0"/>
              <a:t>Photolysis </a:t>
            </a:r>
            <a:r>
              <a:rPr lang="en-US" sz="1600" dirty="0"/>
              <a:t>of atmospheric methane </a:t>
            </a:r>
            <a:r>
              <a:rPr lang="en-US" sz="1600" dirty="0" smtClean="0"/>
              <a:t>leads to escape of hydrogen to space and production of </a:t>
            </a:r>
            <a:r>
              <a:rPr lang="en-US" sz="1600" dirty="0"/>
              <a:t>higher-order hydrocarbons, many of which are </a:t>
            </a:r>
            <a:r>
              <a:rPr lang="en-US" sz="1600" dirty="0" smtClean="0"/>
              <a:t>liquids or solids.  This produces </a:t>
            </a:r>
            <a:r>
              <a:rPr lang="en-US" sz="1600" dirty="0"/>
              <a:t>a global, opaque, high-altitude haze layer, which obscures the surface from view</a:t>
            </a:r>
            <a:r>
              <a:rPr lang="en-US" sz="1600" dirty="0" smtClean="0"/>
              <a:t>.  These materials slowly settle down onto the surface.</a:t>
            </a:r>
          </a:p>
          <a:p>
            <a:endParaRPr lang="en-US" sz="1600" dirty="0"/>
          </a:p>
          <a:p>
            <a:endParaRPr lang="en-US" sz="1600" dirty="0" smtClean="0"/>
          </a:p>
          <a:p>
            <a:endParaRPr lang="en-US" sz="1600" dirty="0"/>
          </a:p>
        </p:txBody>
      </p:sp>
      <p:sp>
        <p:nvSpPr>
          <p:cNvPr id="10" name="Content Placeholder 4"/>
          <p:cNvSpPr txBox="1">
            <a:spLocks/>
          </p:cNvSpPr>
          <p:nvPr/>
        </p:nvSpPr>
        <p:spPr bwMode="auto">
          <a:xfrm>
            <a:off x="192088" y="5125496"/>
            <a:ext cx="8051367" cy="21081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pPr>
              <a:lnSpc>
                <a:spcPct val="100000"/>
              </a:lnSpc>
            </a:pPr>
            <a:endParaRPr lang="en-US" sz="1600" kern="0" dirty="0" smtClean="0"/>
          </a:p>
          <a:p>
            <a:pPr>
              <a:lnSpc>
                <a:spcPct val="100000"/>
              </a:lnSpc>
            </a:pPr>
            <a:r>
              <a:rPr lang="en-US" sz="1600" kern="0" dirty="0" smtClean="0"/>
              <a:t>If not resupplied, all of Titan’s atmospheric methane would be destroyed by photolysis in ~10</a:t>
            </a:r>
            <a:r>
              <a:rPr lang="en-US" sz="1600" kern="0" baseline="30000" dirty="0" smtClean="0"/>
              <a:t>7</a:t>
            </a:r>
            <a:r>
              <a:rPr lang="en-US" sz="1600" kern="0" dirty="0" smtClean="0"/>
              <a:t> years.    The existence of atmospheric methane thus suggests that methane is resupplied from the surface to the atmosphere.</a:t>
            </a:r>
          </a:p>
          <a:p>
            <a:pPr>
              <a:lnSpc>
                <a:spcPct val="100000"/>
              </a:lnSpc>
            </a:pPr>
            <a:endParaRPr lang="en-US" sz="1600" kern="0" dirty="0" smtClean="0"/>
          </a:p>
          <a:p>
            <a:pPr>
              <a:lnSpc>
                <a:spcPct val="100000"/>
              </a:lnSpc>
            </a:pPr>
            <a:endParaRPr lang="en-US" sz="1600" kern="0" dirty="0"/>
          </a:p>
        </p:txBody>
      </p:sp>
    </p:spTree>
    <p:extLst>
      <p:ext uri="{BB962C8B-B14F-4D97-AF65-F5344CB8AC3E}">
        <p14:creationId xmlns:p14="http://schemas.microsoft.com/office/powerpoint/2010/main" val="8220551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1600" dirty="0" smtClean="0"/>
              <a:t>It was thought in the 1980s to ~2000 that, over solar-system history, photolysis of all that methane would lead to a global layer of ethane ~0.5 km thick.  Thus global oceans of ethane (and dissolved methane) were predicted.</a:t>
            </a:r>
          </a:p>
          <a:p>
            <a:endParaRPr lang="en-US" sz="1600" dirty="0"/>
          </a:p>
          <a:p>
            <a:r>
              <a:rPr lang="en-US" sz="1600" dirty="0" err="1" smtClean="0"/>
              <a:t>Groundbased</a:t>
            </a:r>
            <a:r>
              <a:rPr lang="en-US" sz="1600" dirty="0" smtClean="0"/>
              <a:t> data, Cassini </a:t>
            </a:r>
            <a:r>
              <a:rPr lang="en-US" sz="1600" dirty="0"/>
              <a:t>and </a:t>
            </a:r>
            <a:r>
              <a:rPr lang="en-US" sz="1600" dirty="0" err="1"/>
              <a:t>Hugyens</a:t>
            </a:r>
            <a:r>
              <a:rPr lang="en-US" sz="1600" dirty="0"/>
              <a:t> showed that there is no global </a:t>
            </a:r>
            <a:r>
              <a:rPr lang="en-US" sz="1600" dirty="0" smtClean="0"/>
              <a:t>ocean but </a:t>
            </a:r>
            <a:r>
              <a:rPr lang="en-US" sz="1600" dirty="0"/>
              <a:t>a desert-like landscape with river valleys, sand dunes, </a:t>
            </a:r>
            <a:r>
              <a:rPr lang="en-US" sz="1600" dirty="0" err="1" smtClean="0"/>
              <a:t>etc</a:t>
            </a:r>
            <a:r>
              <a:rPr lang="en-US" sz="1600" dirty="0" smtClean="0"/>
              <a:t>, with lakes near the poles.</a:t>
            </a:r>
          </a:p>
          <a:p>
            <a:endParaRPr lang="en-US" sz="1600" dirty="0"/>
          </a:p>
          <a:p>
            <a:r>
              <a:rPr lang="en-US" sz="1600" dirty="0" smtClean="0"/>
              <a:t>It’s unclear where the missing organics are.  Some may be below-ground in an aquifer.  Some may be in solid form.   Or perhaps Titan didn’t always have abundant atmospheric methane over its history, which would mean that less ethane would have been produced.</a:t>
            </a:r>
            <a:endParaRPr lang="en-US" sz="1600" dirty="0"/>
          </a:p>
          <a:p>
            <a:endParaRPr lang="en-US" sz="1800" dirty="0"/>
          </a:p>
        </p:txBody>
      </p:sp>
      <p:pic>
        <p:nvPicPr>
          <p:cNvPr id="4" name="Picture 3" descr="titan-surface-cobble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99" y="3505200"/>
            <a:ext cx="1814881" cy="3311826"/>
          </a:xfrm>
          <a:prstGeom prst="rect">
            <a:avLst/>
          </a:prstGeom>
        </p:spPr>
      </p:pic>
      <p:pic>
        <p:nvPicPr>
          <p:cNvPr id="5" name="Picture 4" descr="Titan_North_Pole_Lakes_PIA086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969000"/>
            <a:ext cx="4076700" cy="2889000"/>
          </a:xfrm>
          <a:prstGeom prst="rect">
            <a:avLst/>
          </a:prstGeom>
        </p:spPr>
      </p:pic>
      <p:pic>
        <p:nvPicPr>
          <p:cNvPr id="6" name="Picture 5" descr="titan-river-chann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505" y="3746500"/>
            <a:ext cx="2902495" cy="2908300"/>
          </a:xfrm>
          <a:prstGeom prst="rect">
            <a:avLst/>
          </a:prstGeom>
        </p:spPr>
      </p:pic>
    </p:spTree>
    <p:extLst>
      <p:ext uri="{BB962C8B-B14F-4D97-AF65-F5344CB8AC3E}">
        <p14:creationId xmlns:p14="http://schemas.microsoft.com/office/powerpoint/2010/main" val="15188570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structure and humidity</a:t>
            </a:r>
            <a:endParaRPr lang="en-US" dirty="0"/>
          </a:p>
        </p:txBody>
      </p:sp>
      <p:sp>
        <p:nvSpPr>
          <p:cNvPr id="3" name="Content Placeholder 2"/>
          <p:cNvSpPr>
            <a:spLocks noGrp="1"/>
          </p:cNvSpPr>
          <p:nvPr>
            <p:ph idx="1"/>
          </p:nvPr>
        </p:nvSpPr>
        <p:spPr>
          <a:xfrm>
            <a:off x="204788" y="757238"/>
            <a:ext cx="4450339" cy="5632450"/>
          </a:xfrm>
        </p:spPr>
        <p:txBody>
          <a:bodyPr/>
          <a:lstStyle/>
          <a:p>
            <a:r>
              <a:rPr lang="en-US" sz="1800" dirty="0" smtClean="0"/>
              <a:t>Titan has a well-defined troposphere 40 km thick, overlain by a stratosphere and a thermosphere.  Here are measurements from the Huygens probe.  Wiggles are caused by atmospheric waves.</a:t>
            </a:r>
          </a:p>
          <a:p>
            <a:endParaRPr lang="en-US" sz="1800" dirty="0"/>
          </a:p>
          <a:p>
            <a:r>
              <a:rPr lang="en-US" sz="1800" dirty="0" smtClean="0"/>
              <a:t>Methane is cold trapped at the tropopause, but because of the low latent heat of methane, the effect is not strong. The (constant) mole fraction of methane in the stratosphere is only a factor of several less than at the surface.</a:t>
            </a:r>
          </a:p>
          <a:p>
            <a:endParaRPr lang="en-US" sz="1800" dirty="0"/>
          </a:p>
          <a:p>
            <a:r>
              <a:rPr lang="en-US" sz="1800" dirty="0" smtClean="0"/>
              <a:t>This helps enable irreversible methane destruction/loss over time.</a:t>
            </a:r>
          </a:p>
          <a:p>
            <a:endParaRPr lang="en-US" sz="1800" dirty="0"/>
          </a:p>
          <a:p>
            <a:r>
              <a:rPr lang="en-US" sz="1800" dirty="0" smtClean="0"/>
              <a:t>This differs from Earth, where stratospheric water vapor is ~10</a:t>
            </a:r>
            <a:r>
              <a:rPr lang="en-US" sz="1800" baseline="30000" dirty="0" smtClean="0"/>
              <a:t>4</a:t>
            </a:r>
            <a:r>
              <a:rPr lang="en-US" sz="1800" dirty="0" smtClean="0"/>
              <a:t> times less than at the tropical surface.</a:t>
            </a:r>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dirty="0"/>
          </a:p>
        </p:txBody>
      </p:sp>
      <p:pic>
        <p:nvPicPr>
          <p:cNvPr id="5" name="Content Placeholder 5" descr="titan-temperature-profile.png"/>
          <p:cNvPicPr>
            <a:picLocks noChangeAspect="1"/>
          </p:cNvPicPr>
          <p:nvPr/>
        </p:nvPicPr>
        <p:blipFill>
          <a:blip r:embed="rId2">
            <a:extLst>
              <a:ext uri="{28A0092B-C50C-407E-A947-70E740481C1C}">
                <a14:useLocalDpi xmlns:a14="http://schemas.microsoft.com/office/drawing/2010/main" val="0"/>
              </a:ext>
            </a:extLst>
          </a:blip>
          <a:srcRect l="-158" r="-158"/>
          <a:stretch>
            <a:fillRect/>
          </a:stretch>
        </p:blipFill>
        <p:spPr bwMode="auto">
          <a:xfrm>
            <a:off x="4722298" y="757238"/>
            <a:ext cx="4204215" cy="27066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127" y="3614337"/>
            <a:ext cx="4271386" cy="3116046"/>
          </a:xfrm>
          <a:prstGeom prst="rect">
            <a:avLst/>
          </a:prstGeom>
        </p:spPr>
      </p:pic>
    </p:spTree>
    <p:extLst>
      <p:ext uri="{BB962C8B-B14F-4D97-AF65-F5344CB8AC3E}">
        <p14:creationId xmlns:p14="http://schemas.microsoft.com/office/powerpoint/2010/main" val="29155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tLang="x-none"/>
              <a:t>Tropics</a:t>
            </a:r>
          </a:p>
        </p:txBody>
      </p:sp>
      <p:sp>
        <p:nvSpPr>
          <p:cNvPr id="10242" name="Content Placeholder 2"/>
          <p:cNvSpPr>
            <a:spLocks noGrp="1"/>
          </p:cNvSpPr>
          <p:nvPr>
            <p:ph idx="1"/>
          </p:nvPr>
        </p:nvSpPr>
        <p:spPr>
          <a:xfrm>
            <a:off x="204788" y="757238"/>
            <a:ext cx="8939212" cy="5097462"/>
          </a:xfrm>
        </p:spPr>
        <p:txBody>
          <a:bodyPr/>
          <a:lstStyle/>
          <a:p>
            <a:pPr marL="0" indent="0">
              <a:buNone/>
            </a:pPr>
            <a:r>
              <a:rPr lang="en-US" altLang="x-none" sz="1800" dirty="0"/>
              <a:t>Ro ~ 1; dynamics is inherently </a:t>
            </a:r>
            <a:r>
              <a:rPr lang="en-US" altLang="x-none" sz="1800" dirty="0" err="1"/>
              <a:t>ageostrophic</a:t>
            </a:r>
            <a:endParaRPr lang="en-US" altLang="x-none" sz="1800" dirty="0"/>
          </a:p>
          <a:p>
            <a:pPr marL="0" indent="0">
              <a:buNone/>
            </a:pPr>
            <a:endParaRPr lang="en-US" altLang="x-none" sz="1800" dirty="0"/>
          </a:p>
          <a:p>
            <a:pPr marL="0" indent="0">
              <a:buNone/>
            </a:pPr>
            <a:r>
              <a:rPr lang="en-US" altLang="x-none" sz="1800" dirty="0"/>
              <a:t>Horizontal temperature contrasts tend to be small (</a:t>
            </a:r>
            <a:r>
              <a:rPr lang="en-US" altLang="x-none" sz="1800" dirty="0" err="1"/>
              <a:t>cf</a:t>
            </a:r>
            <a:r>
              <a:rPr lang="en-US" altLang="x-none" sz="1800" dirty="0"/>
              <a:t> </a:t>
            </a:r>
            <a:r>
              <a:rPr lang="en-US" altLang="x-none" sz="1800" dirty="0" err="1"/>
              <a:t>Charney</a:t>
            </a:r>
            <a:r>
              <a:rPr lang="en-US" altLang="x-none" sz="1800" dirty="0"/>
              <a:t> 1963)</a:t>
            </a:r>
          </a:p>
          <a:p>
            <a:pPr marL="0" indent="0">
              <a:buNone/>
            </a:pPr>
            <a:endParaRPr lang="en-US" altLang="x-none" sz="1800" dirty="0"/>
          </a:p>
          <a:p>
            <a:pPr marL="0" indent="0">
              <a:buNone/>
            </a:pPr>
            <a:endParaRPr lang="en-US" altLang="x-none" sz="1800" dirty="0"/>
          </a:p>
          <a:p>
            <a:pPr marL="0" indent="0">
              <a:buNone/>
            </a:pPr>
            <a:endParaRPr lang="en-US" altLang="x-none" sz="1800" dirty="0" smtClean="0"/>
          </a:p>
          <a:p>
            <a:pPr marL="0" indent="0">
              <a:buNone/>
            </a:pPr>
            <a:r>
              <a:rPr lang="en-US" altLang="x-none" sz="1800" dirty="0"/>
              <a:t>w</a:t>
            </a:r>
            <a:r>
              <a:rPr lang="en-US" altLang="x-none" sz="1800" dirty="0" smtClean="0"/>
              <a:t>hich is significantly smaller than in the extratropical case.   Inserting Earth parameters gives ~0.001.</a:t>
            </a:r>
          </a:p>
          <a:p>
            <a:pPr marL="0" indent="0">
              <a:buNone/>
            </a:pPr>
            <a:endParaRPr lang="en-US" altLang="x-none" sz="1800" dirty="0" smtClean="0"/>
          </a:p>
          <a:p>
            <a:pPr marL="0" indent="0">
              <a:buNone/>
            </a:pPr>
            <a:endParaRPr lang="en-US" altLang="x-none" sz="1800" dirty="0"/>
          </a:p>
          <a:p>
            <a:pPr marL="0" indent="0">
              <a:buNone/>
            </a:pPr>
            <a:r>
              <a:rPr lang="en-US" altLang="x-none" sz="1800" dirty="0" err="1"/>
              <a:t>Baroclinic</a:t>
            </a:r>
            <a:r>
              <a:rPr lang="en-US" altLang="x-none" sz="1800" dirty="0"/>
              <a:t> instability less important or </a:t>
            </a:r>
            <a:r>
              <a:rPr lang="en-US" altLang="x-none" sz="1800" dirty="0" smtClean="0"/>
              <a:t>negligible (compared to the </a:t>
            </a:r>
            <a:r>
              <a:rPr lang="en-US" altLang="x-none" sz="1800" dirty="0" err="1" smtClean="0"/>
              <a:t>extratropics</a:t>
            </a:r>
            <a:r>
              <a:rPr lang="en-US" altLang="x-none" sz="1800" dirty="0" smtClean="0"/>
              <a:t>)</a:t>
            </a:r>
          </a:p>
          <a:p>
            <a:pPr marL="0" indent="0">
              <a:buNone/>
            </a:pPr>
            <a:endParaRPr lang="en-US" altLang="x-none" sz="1800" dirty="0" smtClean="0"/>
          </a:p>
          <a:p>
            <a:pPr marL="0" indent="0">
              <a:buNone/>
            </a:pPr>
            <a:endParaRPr lang="en-US" altLang="x-none" sz="1800" dirty="0"/>
          </a:p>
          <a:p>
            <a:pPr marL="0" indent="0">
              <a:buNone/>
            </a:pPr>
            <a:r>
              <a:rPr lang="en-US" altLang="x-none" sz="1800" dirty="0" smtClean="0"/>
              <a:t>Temperature structure regulated by Hadley circulations and wave adjustment, contributing to the relatively small horizontal temperature differences, the so-called “weak temperature gradient” or WTG regime.</a:t>
            </a:r>
          </a:p>
          <a:p>
            <a:pPr marL="0" indent="0">
              <a:buNone/>
            </a:pPr>
            <a:endParaRPr lang="en-US" altLang="x-none" sz="1800" dirty="0"/>
          </a:p>
          <a:p>
            <a:pPr marL="0" indent="0">
              <a:buNone/>
            </a:pPr>
            <a:endParaRPr lang="en-US" altLang="x-none" sz="1800" dirty="0"/>
          </a:p>
          <a:p>
            <a:pPr marL="0" indent="0">
              <a:buNone/>
            </a:pPr>
            <a:endParaRPr lang="en-US" altLang="x-none" sz="2000" dirty="0"/>
          </a:p>
          <a:p>
            <a:pPr marL="0" indent="0">
              <a:buNone/>
            </a:pPr>
            <a:endParaRPr lang="en-US" altLang="x-none" sz="2000" dirty="0"/>
          </a:p>
        </p:txBody>
      </p:sp>
      <p:graphicFrame>
        <p:nvGraphicFramePr>
          <p:cNvPr id="10243" name="Object 2"/>
          <p:cNvGraphicFramePr>
            <a:graphicFrameLocks noChangeAspect="1"/>
          </p:cNvGraphicFramePr>
          <p:nvPr>
            <p:extLst/>
          </p:nvPr>
        </p:nvGraphicFramePr>
        <p:xfrm>
          <a:off x="2797175" y="1832769"/>
          <a:ext cx="2363788" cy="939800"/>
        </p:xfrm>
        <a:graphic>
          <a:graphicData uri="http://schemas.openxmlformats.org/presentationml/2006/ole">
            <mc:AlternateContent xmlns:mc="http://schemas.openxmlformats.org/markup-compatibility/2006">
              <mc:Choice xmlns:v="urn:schemas-microsoft-com:vml" Requires="v">
                <p:oleObj spid="_x0000_s23579" name="Equation" r:id="rId3" imgW="16863492" imgH="6704762" progId="Equation.3">
                  <p:embed/>
                </p:oleObj>
              </mc:Choice>
              <mc:Fallback>
                <p:oleObj name="Equation" r:id="rId3" imgW="16863492" imgH="670476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7175" y="1832769"/>
                        <a:ext cx="2363788"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925457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3894137" cy="715963"/>
          </a:xfrm>
        </p:spPr>
        <p:txBody>
          <a:bodyPr/>
          <a:lstStyle/>
          <a:p>
            <a:r>
              <a:rPr lang="en-US" dirty="0" smtClean="0"/>
              <a:t>Titan circulation</a:t>
            </a:r>
            <a:endParaRPr lang="en-US" dirty="0"/>
          </a:p>
        </p:txBody>
      </p:sp>
      <p:sp>
        <p:nvSpPr>
          <p:cNvPr id="3" name="Content Placeholder 2"/>
          <p:cNvSpPr>
            <a:spLocks noGrp="1"/>
          </p:cNvSpPr>
          <p:nvPr>
            <p:ph idx="1"/>
          </p:nvPr>
        </p:nvSpPr>
        <p:spPr>
          <a:xfrm>
            <a:off x="128588" y="757238"/>
            <a:ext cx="4773612" cy="5632450"/>
          </a:xfrm>
        </p:spPr>
        <p:txBody>
          <a:bodyPr/>
          <a:lstStyle/>
          <a:p>
            <a:r>
              <a:rPr lang="en-US" sz="1600" dirty="0" smtClean="0"/>
              <a:t>Titan is a slow rotator (16 day period), meaning it is (nearly) an “all tropics” world</a:t>
            </a:r>
          </a:p>
          <a:p>
            <a:endParaRPr lang="en-US" sz="1600" dirty="0"/>
          </a:p>
          <a:p>
            <a:r>
              <a:rPr lang="en-US" sz="1600" dirty="0" smtClean="0"/>
              <a:t>Hadley cell is nearly global; like Venus, Titan lacks an extensive “</a:t>
            </a:r>
            <a:r>
              <a:rPr lang="en-US" sz="1600" dirty="0" err="1" smtClean="0"/>
              <a:t>baroclinic</a:t>
            </a:r>
            <a:r>
              <a:rPr lang="en-US" sz="1600" dirty="0" smtClean="0"/>
              <a:t> zone”</a:t>
            </a:r>
          </a:p>
          <a:p>
            <a:endParaRPr lang="en-US" sz="1600" dirty="0"/>
          </a:p>
          <a:p>
            <a:r>
              <a:rPr lang="en-US" sz="1600" dirty="0"/>
              <a:t>L</a:t>
            </a:r>
            <a:r>
              <a:rPr lang="en-US" sz="1600" dirty="0" smtClean="0"/>
              <a:t>ike Venus, Titan’s atmosphere </a:t>
            </a:r>
            <a:r>
              <a:rPr lang="en-US" sz="1600" dirty="0" err="1" smtClean="0"/>
              <a:t>superrotates</a:t>
            </a:r>
            <a:r>
              <a:rPr lang="en-US" sz="1600" dirty="0" smtClean="0"/>
              <a:t>.  Comparisons of Venus and Titan may help elucidate the mechanism.</a:t>
            </a:r>
          </a:p>
          <a:p>
            <a:endParaRPr lang="en-US" sz="1600" dirty="0" smtClean="0"/>
          </a:p>
          <a:p>
            <a:r>
              <a:rPr lang="en-US" sz="1600" dirty="0" smtClean="0"/>
              <a:t>Hazes exhibit considerable structure and seasonality, and rainstorms can be monitored from Earth and spacecraft</a:t>
            </a:r>
            <a:endParaRPr lang="en-US" sz="1600" dirty="0"/>
          </a:p>
        </p:txBody>
      </p:sp>
      <p:pic>
        <p:nvPicPr>
          <p:cNvPr id="4" name="Content Placeholder 5" descr="titan-temperature-profile.png"/>
          <p:cNvPicPr>
            <a:picLocks noChangeAspect="1"/>
          </p:cNvPicPr>
          <p:nvPr/>
        </p:nvPicPr>
        <p:blipFill>
          <a:blip r:embed="rId2">
            <a:extLst>
              <a:ext uri="{28A0092B-C50C-407E-A947-70E740481C1C}">
                <a14:useLocalDpi xmlns:a14="http://schemas.microsoft.com/office/drawing/2010/main" val="0"/>
              </a:ext>
            </a:extLst>
          </a:blip>
          <a:srcRect l="-158" r="-158"/>
          <a:stretch>
            <a:fillRect/>
          </a:stretch>
        </p:blipFill>
        <p:spPr bwMode="auto">
          <a:xfrm>
            <a:off x="4939785" y="0"/>
            <a:ext cx="4204215" cy="27066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 name="Picture 4" descr="titan-haze-struc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4061"/>
            <a:ext cx="4940300" cy="2293939"/>
          </a:xfrm>
          <a:prstGeom prst="rect">
            <a:avLst/>
          </a:prstGeom>
        </p:spPr>
      </p:pic>
      <p:pic>
        <p:nvPicPr>
          <p:cNvPr id="6" name="Picture 5" descr="titan-methane-cloud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700" y="2705100"/>
            <a:ext cx="2088896" cy="4063999"/>
          </a:xfrm>
          <a:prstGeom prst="rect">
            <a:avLst/>
          </a:prstGeom>
        </p:spPr>
      </p:pic>
      <p:sp>
        <p:nvSpPr>
          <p:cNvPr id="7" name="TextBox 6"/>
          <p:cNvSpPr txBox="1"/>
          <p:nvPr/>
        </p:nvSpPr>
        <p:spPr>
          <a:xfrm>
            <a:off x="8280400" y="4330700"/>
            <a:ext cx="863600" cy="677621"/>
          </a:xfrm>
          <a:prstGeom prst="rect">
            <a:avLst/>
          </a:prstGeom>
          <a:noFill/>
        </p:spPr>
        <p:txBody>
          <a:bodyPr wrap="square" rtlCol="0">
            <a:spAutoFit/>
          </a:bodyPr>
          <a:lstStyle/>
          <a:p>
            <a:pPr>
              <a:buNone/>
            </a:pPr>
            <a:r>
              <a:rPr lang="en-US" sz="1400" dirty="0" smtClean="0">
                <a:solidFill>
                  <a:srgbClr val="606060"/>
                </a:solidFill>
              </a:rPr>
              <a:t>Local methane clouds </a:t>
            </a:r>
            <a:endParaRPr lang="en-US" sz="1400" dirty="0">
              <a:solidFill>
                <a:srgbClr val="606060"/>
              </a:solidFill>
            </a:endParaRPr>
          </a:p>
        </p:txBody>
      </p:sp>
    </p:spTree>
    <p:extLst>
      <p:ext uri="{BB962C8B-B14F-4D97-AF65-F5344CB8AC3E}">
        <p14:creationId xmlns:p14="http://schemas.microsoft.com/office/powerpoint/2010/main" val="1743576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endParaRPr lang="x-none" altLang="x-none"/>
          </a:p>
        </p:txBody>
      </p:sp>
      <p:sp>
        <p:nvSpPr>
          <p:cNvPr id="21506" name="Rectangle 3"/>
          <p:cNvSpPr>
            <a:spLocks noGrp="1" noChangeArrowheads="1"/>
          </p:cNvSpPr>
          <p:nvPr>
            <p:ph type="body" idx="1"/>
          </p:nvPr>
        </p:nvSpPr>
        <p:spPr/>
        <p:txBody>
          <a:bodyPr/>
          <a:lstStyle/>
          <a:p>
            <a:endParaRPr lang="x-none" altLang="x-none"/>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88" y="142875"/>
            <a:ext cx="8609011" cy="715963"/>
          </a:xfrm>
        </p:spPr>
        <p:txBody>
          <a:bodyPr/>
          <a:lstStyle/>
          <a:p>
            <a:r>
              <a:rPr lang="en-US" sz="2000" dirty="0" smtClean="0"/>
              <a:t>Let’s look at some GCM experiments to illustrate these mechanisms and address the following questions:</a:t>
            </a:r>
            <a:endParaRPr lang="en-US" sz="2000" dirty="0"/>
          </a:p>
        </p:txBody>
      </p:sp>
      <p:sp>
        <p:nvSpPr>
          <p:cNvPr id="3" name="Content Placeholder 2"/>
          <p:cNvSpPr>
            <a:spLocks noGrp="1"/>
          </p:cNvSpPr>
          <p:nvPr>
            <p:ph idx="1"/>
          </p:nvPr>
        </p:nvSpPr>
        <p:spPr>
          <a:xfrm>
            <a:off x="204788" y="1112838"/>
            <a:ext cx="8748712" cy="5632450"/>
          </a:xfrm>
        </p:spPr>
        <p:txBody>
          <a:bodyPr/>
          <a:lstStyle/>
          <a:p>
            <a:r>
              <a:rPr lang="en-US" sz="2000" dirty="0" smtClean="0"/>
              <a:t>How do fundamental mechanisms of atmospheric circulation vary with rotation rate, atmospheric mass/composition, incident stellar flux, </a:t>
            </a:r>
            <a:r>
              <a:rPr lang="en-US" sz="2000" dirty="0" err="1" smtClean="0"/>
              <a:t>etc</a:t>
            </a:r>
            <a:r>
              <a:rPr lang="en-US" sz="2000" dirty="0" smtClean="0"/>
              <a:t>?  How do these parameters affect strength, width, location, properties of Hadley cell, jet streams, mixing rates, temperature distributions, wind speeds, </a:t>
            </a:r>
            <a:r>
              <a:rPr lang="en-US" sz="2000" dirty="0" err="1" smtClean="0"/>
              <a:t>etc</a:t>
            </a:r>
            <a:r>
              <a:rPr lang="en-US" sz="2000" dirty="0" smtClean="0"/>
              <a:t>?</a:t>
            </a:r>
          </a:p>
          <a:p>
            <a:endParaRPr lang="en-US" sz="2000" dirty="0" smtClean="0"/>
          </a:p>
          <a:p>
            <a:endParaRPr lang="en-US" sz="2000" dirty="0"/>
          </a:p>
          <a:p>
            <a:r>
              <a:rPr lang="en-US" sz="2000" dirty="0" smtClean="0"/>
              <a:t>Why are equator-to-pole temperature differences on Venus and Titan so much smaller than on Earth?  Why is that of Mars greater?  What controls the equator-pole temperature contrast generally?</a:t>
            </a:r>
          </a:p>
          <a:p>
            <a:endParaRPr lang="en-US" sz="2000" dirty="0"/>
          </a:p>
          <a:p>
            <a:endParaRPr lang="en-US" sz="2000" dirty="0" smtClean="0"/>
          </a:p>
          <a:p>
            <a:r>
              <a:rPr lang="en-US" sz="2000" dirty="0" smtClean="0"/>
              <a:t>Implications for habitability?</a:t>
            </a:r>
          </a:p>
          <a:p>
            <a:endParaRPr lang="en-US" sz="2000" dirty="0" smtClean="0"/>
          </a:p>
          <a:p>
            <a:endParaRPr lang="en-US" sz="2000" dirty="0"/>
          </a:p>
          <a:p>
            <a:r>
              <a:rPr lang="en-US" sz="2000" dirty="0" smtClean="0"/>
              <a:t> Implications for observations of terrestrial </a:t>
            </a:r>
            <a:r>
              <a:rPr lang="en-US" sz="2000" dirty="0" err="1" smtClean="0"/>
              <a:t>exoplanets</a:t>
            </a:r>
            <a:r>
              <a:rPr lang="en-US" sz="2000" dirty="0" smtClean="0"/>
              <a:t>?</a:t>
            </a:r>
            <a:endParaRPr lang="en-US" sz="2000" dirty="0"/>
          </a:p>
        </p:txBody>
      </p:sp>
    </p:spTree>
    <p:extLst>
      <p:ext uri="{BB962C8B-B14F-4D97-AF65-F5344CB8AC3E}">
        <p14:creationId xmlns:p14="http://schemas.microsoft.com/office/powerpoint/2010/main" val="328867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reference-climate.png"/>
          <p:cNvPicPr>
            <a:picLocks noGrp="1" noChangeAspect="1"/>
          </p:cNvPicPr>
          <p:nvPr>
            <p:ph idx="1"/>
          </p:nvPr>
        </p:nvPicPr>
        <p:blipFill>
          <a:blip r:embed="rId2">
            <a:extLst>
              <a:ext uri="{28A0092B-C50C-407E-A947-70E740481C1C}">
                <a14:useLocalDpi xmlns:a14="http://schemas.microsoft.com/office/drawing/2010/main" val="0"/>
              </a:ext>
            </a:extLst>
          </a:blip>
          <a:srcRect l="-983" t="-5989" b="-2979"/>
          <a:stretch>
            <a:fillRect/>
          </a:stretch>
        </p:blipFill>
        <p:spPr>
          <a:xfrm>
            <a:off x="0" y="617538"/>
            <a:ext cx="9144000" cy="5632450"/>
          </a:xfrm>
        </p:spPr>
      </p:pic>
      <p:sp>
        <p:nvSpPr>
          <p:cNvPr id="4" name="TextBox 3"/>
          <p:cNvSpPr txBox="1"/>
          <p:nvPr/>
        </p:nvSpPr>
        <p:spPr>
          <a:xfrm>
            <a:off x="6115970" y="6511751"/>
            <a:ext cx="2717411" cy="341632"/>
          </a:xfrm>
          <a:prstGeom prst="rect">
            <a:avLst/>
          </a:prstGeom>
          <a:noFill/>
        </p:spPr>
        <p:txBody>
          <a:bodyPr wrap="none" rtlCol="0">
            <a:spAutoFit/>
          </a:bodyPr>
          <a:lstStyle/>
          <a:p>
            <a:pPr>
              <a:buNone/>
            </a:pPr>
            <a:r>
              <a:rPr lang="en-US" sz="1800" dirty="0" err="1" smtClean="0"/>
              <a:t>Kaspi</a:t>
            </a:r>
            <a:r>
              <a:rPr lang="en-US" sz="1800" dirty="0" smtClean="0"/>
              <a:t> &amp; Showman (2015)</a:t>
            </a:r>
            <a:endParaRPr lang="en-US" sz="1800" dirty="0"/>
          </a:p>
        </p:txBody>
      </p:sp>
      <p:sp>
        <p:nvSpPr>
          <p:cNvPr id="2" name="TextBox 1"/>
          <p:cNvSpPr txBox="1"/>
          <p:nvPr/>
        </p:nvSpPr>
        <p:spPr>
          <a:xfrm>
            <a:off x="1854200" y="498637"/>
            <a:ext cx="1492716" cy="369332"/>
          </a:xfrm>
          <a:prstGeom prst="rect">
            <a:avLst/>
          </a:prstGeom>
          <a:noFill/>
        </p:spPr>
        <p:txBody>
          <a:bodyPr wrap="none" rtlCol="0">
            <a:spAutoFit/>
          </a:bodyPr>
          <a:lstStyle/>
          <a:p>
            <a:r>
              <a:rPr lang="en-US" sz="1800" dirty="0" smtClean="0"/>
              <a:t>Observations</a:t>
            </a:r>
            <a:endParaRPr lang="en-US" sz="1800" dirty="0"/>
          </a:p>
        </p:txBody>
      </p:sp>
      <p:sp>
        <p:nvSpPr>
          <p:cNvPr id="3" name="TextBox 2"/>
          <p:cNvSpPr txBox="1"/>
          <p:nvPr/>
        </p:nvSpPr>
        <p:spPr>
          <a:xfrm>
            <a:off x="5092700" y="496372"/>
            <a:ext cx="3598101" cy="369332"/>
          </a:xfrm>
          <a:prstGeom prst="rect">
            <a:avLst/>
          </a:prstGeom>
          <a:noFill/>
        </p:spPr>
        <p:txBody>
          <a:bodyPr wrap="none" rtlCol="0">
            <a:spAutoFit/>
          </a:bodyPr>
          <a:lstStyle/>
          <a:p>
            <a:r>
              <a:rPr lang="en-US" sz="1800" smtClean="0"/>
              <a:t>Reference Earth GCM </a:t>
            </a:r>
            <a:r>
              <a:rPr lang="en-US" sz="1800" dirty="0" smtClean="0"/>
              <a:t>experiment</a:t>
            </a:r>
            <a:endParaRPr lang="en-US" sz="1800" dirty="0"/>
          </a:p>
        </p:txBody>
      </p:sp>
    </p:spTree>
    <p:extLst>
      <p:ext uri="{BB962C8B-B14F-4D97-AF65-F5344CB8AC3E}">
        <p14:creationId xmlns:p14="http://schemas.microsoft.com/office/powerpoint/2010/main" val="1226806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175345" y="152400"/>
            <a:ext cx="5596404" cy="374461"/>
          </a:xfrm>
          <a:prstGeom prst="rect">
            <a:avLst/>
          </a:prstGeom>
          <a:noFill/>
        </p:spPr>
        <p:txBody>
          <a:bodyPr wrap="none" rtlCol="0">
            <a:spAutoFit/>
          </a:bodyPr>
          <a:lstStyle/>
          <a:p>
            <a:pPr>
              <a:buNone/>
            </a:pPr>
            <a:r>
              <a:rPr lang="en-US" dirty="0" smtClean="0"/>
              <a:t>Meridional temperature distribution (Earth case)</a:t>
            </a:r>
            <a:endParaRPr lang="en-US" dirty="0"/>
          </a:p>
        </p:txBody>
      </p:sp>
      <p:grpSp>
        <p:nvGrpSpPr>
          <p:cNvPr id="38" name="Group 37"/>
          <p:cNvGrpSpPr/>
          <p:nvPr/>
        </p:nvGrpSpPr>
        <p:grpSpPr>
          <a:xfrm>
            <a:off x="632277" y="914400"/>
            <a:ext cx="3719776" cy="2709058"/>
            <a:chOff x="1904701" y="869696"/>
            <a:chExt cx="3098793" cy="2160088"/>
          </a:xfrm>
        </p:grpSpPr>
        <p:pic>
          <p:nvPicPr>
            <p:cNvPr id="37" name="Picture 36" descr="mse_flux_eddy_and_tot.pdf"/>
            <p:cNvPicPr>
              <a:picLocks noChangeAspect="1"/>
            </p:cNvPicPr>
            <p:nvPr/>
          </p:nvPicPr>
          <p:blipFill rotWithShape="1">
            <a:blip r:embed="rId6">
              <a:extLst>
                <a:ext uri="{28A0092B-C50C-407E-A947-70E740481C1C}">
                  <a14:useLocalDpi xmlns:a14="http://schemas.microsoft.com/office/drawing/2010/main" val="0"/>
                </a:ext>
              </a:extLst>
            </a:blip>
            <a:srcRect l="7188" r="99" b="6246"/>
            <a:stretch/>
          </p:blipFill>
          <p:spPr>
            <a:xfrm>
              <a:off x="2159000" y="869696"/>
              <a:ext cx="2844494" cy="1981200"/>
            </a:xfrm>
            <a:prstGeom prst="rect">
              <a:avLst/>
            </a:prstGeom>
          </p:spPr>
        </p:pic>
        <p:sp>
          <p:nvSpPr>
            <p:cNvPr id="21" name="TextBox 20"/>
            <p:cNvSpPr txBox="1"/>
            <p:nvPr/>
          </p:nvSpPr>
          <p:spPr>
            <a:xfrm>
              <a:off x="3303793" y="2798691"/>
              <a:ext cx="702289" cy="231093"/>
            </a:xfrm>
            <a:prstGeom prst="rect">
              <a:avLst/>
            </a:prstGeom>
            <a:noFill/>
          </p:spPr>
          <p:txBody>
            <a:bodyPr wrap="none" rtlCol="0">
              <a:spAutoFit/>
            </a:bodyPr>
            <a:lstStyle/>
            <a:p>
              <a:pPr>
                <a:buNone/>
              </a:pPr>
              <a:r>
                <a:rPr lang="en-US" sz="1400" dirty="0" smtClean="0"/>
                <a:t>Latitude</a:t>
              </a:r>
              <a:endParaRPr lang="en-US" sz="1400" dirty="0"/>
            </a:p>
          </p:txBody>
        </p:sp>
        <p:sp>
          <p:nvSpPr>
            <p:cNvPr id="26" name="TextBox 25"/>
            <p:cNvSpPr txBox="1"/>
            <p:nvPr/>
          </p:nvSpPr>
          <p:spPr>
            <a:xfrm rot="16200000">
              <a:off x="1411054" y="1686354"/>
              <a:ext cx="1228734" cy="241440"/>
            </a:xfrm>
            <a:prstGeom prst="rect">
              <a:avLst/>
            </a:prstGeom>
            <a:noFill/>
          </p:spPr>
          <p:txBody>
            <a:bodyPr wrap="none" rtlCol="0">
              <a:spAutoFit/>
            </a:bodyPr>
            <a:lstStyle/>
            <a:p>
              <a:pPr>
                <a:buNone/>
              </a:pPr>
              <a:r>
                <a:rPr lang="en-US" sz="1400" dirty="0" smtClean="0"/>
                <a:t>Energy flux (PW)</a:t>
              </a:r>
              <a:endParaRPr lang="en-US" sz="1400" dirty="0"/>
            </a:p>
          </p:txBody>
        </p:sp>
        <p:grpSp>
          <p:nvGrpSpPr>
            <p:cNvPr id="36" name="Group 35"/>
            <p:cNvGrpSpPr/>
            <p:nvPr/>
          </p:nvGrpSpPr>
          <p:grpSpPr>
            <a:xfrm>
              <a:off x="4149725" y="1028700"/>
              <a:ext cx="701675" cy="466725"/>
              <a:chOff x="4178300" y="990600"/>
              <a:chExt cx="701675" cy="466725"/>
            </a:xfrm>
          </p:grpSpPr>
          <p:grpSp>
            <p:nvGrpSpPr>
              <p:cNvPr id="6" name="Group 5"/>
              <p:cNvGrpSpPr/>
              <p:nvPr/>
            </p:nvGrpSpPr>
            <p:grpSpPr>
              <a:xfrm>
                <a:off x="4492625" y="990600"/>
                <a:ext cx="307975" cy="184150"/>
                <a:chOff x="8116430" y="2614613"/>
                <a:chExt cx="307975" cy="184150"/>
              </a:xfrm>
            </p:grpSpPr>
            <p:graphicFrame>
              <p:nvGraphicFramePr>
                <p:cNvPr id="8" name="Object 11"/>
                <p:cNvGraphicFramePr>
                  <a:graphicFrameLocks noChangeAspect="1"/>
                </p:cNvGraphicFramePr>
                <p:nvPr>
                  <p:extLst/>
                </p:nvPr>
              </p:nvGraphicFramePr>
              <p:xfrm>
                <a:off x="8116430" y="2614613"/>
                <a:ext cx="307975" cy="184150"/>
              </p:xfrm>
              <a:graphic>
                <a:graphicData uri="http://schemas.openxmlformats.org/presentationml/2006/ole">
                  <mc:AlternateContent xmlns:mc="http://schemas.openxmlformats.org/markup-compatibility/2006">
                    <mc:Choice xmlns:v="urn:schemas-microsoft-com:vml" Requires="v">
                      <p:oleObj spid="_x0000_s1658" name="Equation" r:id="rId7" imgW="228600" imgH="139700" progId="Equation.3">
                        <p:embed/>
                      </p:oleObj>
                    </mc:Choice>
                    <mc:Fallback>
                      <p:oleObj name="Equation" r:id="rId7" imgW="228600" imgH="139700" progId="Equation.3">
                        <p:embed/>
                        <p:pic>
                          <p:nvPicPr>
                            <p:cNvPr id="0" name=""/>
                            <p:cNvPicPr>
                              <a:picLocks noChangeAspect="1" noChangeArrowheads="1"/>
                            </p:cNvPicPr>
                            <p:nvPr/>
                          </p:nvPicPr>
                          <p:blipFill>
                            <a:blip r:embed="rId8"/>
                            <a:srcRect/>
                            <a:stretch>
                              <a:fillRect/>
                            </a:stretch>
                          </p:blipFill>
                          <p:spPr bwMode="auto">
                            <a:xfrm>
                              <a:off x="8116430" y="2614613"/>
                              <a:ext cx="307975" cy="1841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9" name="Straight Connector 8"/>
                <p:cNvCxnSpPr/>
                <p:nvPr/>
              </p:nvCxnSpPr>
              <p:spPr>
                <a:xfrm>
                  <a:off x="8157705" y="2624261"/>
                  <a:ext cx="228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4457700" y="1219200"/>
                <a:ext cx="422275" cy="238125"/>
                <a:chOff x="8081505" y="2843213"/>
                <a:chExt cx="422275" cy="238125"/>
              </a:xfrm>
            </p:grpSpPr>
            <p:graphicFrame>
              <p:nvGraphicFramePr>
                <p:cNvPr id="11" name="Object 10"/>
                <p:cNvGraphicFramePr>
                  <a:graphicFrameLocks noChangeAspect="1"/>
                </p:cNvGraphicFramePr>
                <p:nvPr>
                  <p:extLst/>
                </p:nvPr>
              </p:nvGraphicFramePr>
              <p:xfrm>
                <a:off x="8081505" y="2843213"/>
                <a:ext cx="422275" cy="238125"/>
              </p:xfrm>
              <a:graphic>
                <a:graphicData uri="http://schemas.openxmlformats.org/presentationml/2006/ole">
                  <mc:AlternateContent xmlns:mc="http://schemas.openxmlformats.org/markup-compatibility/2006">
                    <mc:Choice xmlns:v="urn:schemas-microsoft-com:vml" Requires="v">
                      <p:oleObj spid="_x0000_s1659" name="Equation" r:id="rId9" imgW="317500" imgH="177800" progId="Equation.3">
                        <p:embed/>
                      </p:oleObj>
                    </mc:Choice>
                    <mc:Fallback>
                      <p:oleObj name="Equation" r:id="rId9" imgW="317500" imgH="177800" progId="Equation.3">
                        <p:embed/>
                        <p:pic>
                          <p:nvPicPr>
                            <p:cNvPr id="0" name=""/>
                            <p:cNvPicPr>
                              <a:picLocks noChangeAspect="1" noChangeArrowheads="1"/>
                            </p:cNvPicPr>
                            <p:nvPr/>
                          </p:nvPicPr>
                          <p:blipFill>
                            <a:blip r:embed="rId10"/>
                            <a:srcRect/>
                            <a:stretch>
                              <a:fillRect/>
                            </a:stretch>
                          </p:blipFill>
                          <p:spPr bwMode="auto">
                            <a:xfrm>
                              <a:off x="8081505" y="2843213"/>
                              <a:ext cx="422275" cy="2381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13" name="Straight Connector 12"/>
                <p:cNvCxnSpPr/>
                <p:nvPr/>
              </p:nvCxnSpPr>
              <p:spPr>
                <a:xfrm>
                  <a:off x="8121952" y="2862624"/>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4178300" y="1079500"/>
                <a:ext cx="228600" cy="0"/>
              </a:xfrm>
              <a:prstGeom prst="line">
                <a:avLst/>
              </a:prstGeom>
              <a:ln w="6350" cmpd="sng"/>
              <a:effectLst/>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4178300" y="1346200"/>
                <a:ext cx="228600" cy="0"/>
              </a:xfrm>
              <a:prstGeom prst="line">
                <a:avLst/>
              </a:prstGeom>
              <a:ln w="3175" cmpd="sng">
                <a:solidFill>
                  <a:schemeClr val="tx1"/>
                </a:solidFill>
                <a:prstDash val="dash"/>
              </a:ln>
              <a:effectLst/>
            </p:spPr>
            <p:style>
              <a:lnRef idx="2">
                <a:schemeClr val="dk1"/>
              </a:lnRef>
              <a:fillRef idx="0">
                <a:schemeClr val="dk1"/>
              </a:fillRef>
              <a:effectRef idx="1">
                <a:schemeClr val="dk1"/>
              </a:effectRef>
              <a:fontRef idx="minor">
                <a:schemeClr val="tx1"/>
              </a:fontRef>
            </p:style>
          </p:cxnSp>
        </p:grpSp>
      </p:grpSp>
      <p:sp>
        <p:nvSpPr>
          <p:cNvPr id="29" name="TextBox 28"/>
          <p:cNvSpPr txBox="1"/>
          <p:nvPr/>
        </p:nvSpPr>
        <p:spPr>
          <a:xfrm rot="16200000">
            <a:off x="4141341" y="1909942"/>
            <a:ext cx="1541007" cy="289823"/>
          </a:xfrm>
          <a:prstGeom prst="rect">
            <a:avLst/>
          </a:prstGeom>
          <a:noFill/>
        </p:spPr>
        <p:txBody>
          <a:bodyPr wrap="none" rtlCol="0">
            <a:spAutoFit/>
          </a:bodyPr>
          <a:lstStyle/>
          <a:p>
            <a:pPr>
              <a:buNone/>
            </a:pPr>
            <a:r>
              <a:rPr lang="en-US" sz="1400" dirty="0" smtClean="0"/>
              <a:t>Energy flux (PW)</a:t>
            </a:r>
            <a:endParaRPr lang="en-US" sz="1400" dirty="0"/>
          </a:p>
        </p:txBody>
      </p:sp>
      <p:pic>
        <p:nvPicPr>
          <p:cNvPr id="2" name="Picture 1" descr="dry_moist_components.pdf"/>
          <p:cNvPicPr>
            <a:picLocks noChangeAspect="1"/>
          </p:cNvPicPr>
          <p:nvPr/>
        </p:nvPicPr>
        <p:blipFill rotWithShape="1">
          <a:blip r:embed="rId11">
            <a:extLst>
              <a:ext uri="{28A0092B-C50C-407E-A947-70E740481C1C}">
                <a14:useLocalDpi xmlns:a14="http://schemas.microsoft.com/office/drawing/2010/main" val="0"/>
              </a:ext>
            </a:extLst>
          </a:blip>
          <a:srcRect l="11544" r="-2443" b="9320"/>
          <a:stretch/>
        </p:blipFill>
        <p:spPr>
          <a:xfrm>
            <a:off x="5157427" y="868997"/>
            <a:ext cx="3487659" cy="2569389"/>
          </a:xfrm>
          <a:prstGeom prst="rect">
            <a:avLst/>
          </a:prstGeom>
        </p:spPr>
      </p:pic>
      <p:sp>
        <p:nvSpPr>
          <p:cNvPr id="4" name="TextBox 3"/>
          <p:cNvSpPr txBox="1"/>
          <p:nvPr/>
        </p:nvSpPr>
        <p:spPr>
          <a:xfrm>
            <a:off x="352766" y="3870074"/>
            <a:ext cx="2729700" cy="374461"/>
          </a:xfrm>
          <a:prstGeom prst="rect">
            <a:avLst/>
          </a:prstGeom>
          <a:noFill/>
        </p:spPr>
        <p:txBody>
          <a:bodyPr wrap="none" rtlCol="0">
            <a:spAutoFit/>
          </a:bodyPr>
          <a:lstStyle/>
          <a:p>
            <a:pPr>
              <a:buNone/>
            </a:pPr>
            <a:r>
              <a:rPr lang="en-US" i="1" dirty="0" smtClean="0"/>
              <a:t>m</a:t>
            </a:r>
            <a:r>
              <a:rPr lang="en-US" dirty="0" smtClean="0"/>
              <a:t> = moist static energy</a:t>
            </a:r>
            <a:endParaRPr lang="en-US" dirty="0"/>
          </a:p>
        </p:txBody>
      </p:sp>
      <p:graphicFrame>
        <p:nvGraphicFramePr>
          <p:cNvPr id="30" name="Object 8"/>
          <p:cNvGraphicFramePr>
            <a:graphicFrameLocks noChangeAspect="1"/>
          </p:cNvGraphicFramePr>
          <p:nvPr>
            <p:extLst/>
          </p:nvPr>
        </p:nvGraphicFramePr>
        <p:xfrm>
          <a:off x="657017" y="4228168"/>
          <a:ext cx="1593850" cy="358775"/>
        </p:xfrm>
        <a:graphic>
          <a:graphicData uri="http://schemas.openxmlformats.org/presentationml/2006/ole">
            <mc:AlternateContent xmlns:mc="http://schemas.openxmlformats.org/markup-compatibility/2006">
              <mc:Choice xmlns:v="urn:schemas-microsoft-com:vml" Requires="v">
                <p:oleObj spid="_x0000_s1660" name="Equation" r:id="rId12" imgW="977900" imgH="228600" progId="Equation.3">
                  <p:embed/>
                </p:oleObj>
              </mc:Choice>
              <mc:Fallback>
                <p:oleObj name="Equation" r:id="rId12" imgW="977900" imgH="228600" progId="Equation.3">
                  <p:embed/>
                  <p:pic>
                    <p:nvPicPr>
                      <p:cNvPr id="0" name=""/>
                      <p:cNvPicPr>
                        <a:picLocks noChangeAspect="1" noChangeArrowheads="1"/>
                      </p:cNvPicPr>
                      <p:nvPr/>
                    </p:nvPicPr>
                    <p:blipFill>
                      <a:blip r:embed="rId13"/>
                      <a:srcRect/>
                      <a:stretch>
                        <a:fillRect/>
                      </a:stretch>
                    </p:blipFill>
                    <p:spPr bwMode="auto">
                      <a:xfrm>
                        <a:off x="657017" y="4228168"/>
                        <a:ext cx="1593850" cy="358775"/>
                      </a:xfrm>
                      <a:prstGeom prst="rect">
                        <a:avLst/>
                      </a:prstGeom>
                      <a:noFill/>
                      <a:extLst/>
                    </p:spPr>
                  </p:pic>
                </p:oleObj>
              </mc:Fallback>
            </mc:AlternateContent>
          </a:graphicData>
        </a:graphic>
      </p:graphicFrame>
      <p:pic>
        <p:nvPicPr>
          <p:cNvPr id="5" name="sur_temp_omega1.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3438437" y="3911695"/>
            <a:ext cx="4872426" cy="3240671"/>
          </a:xfrm>
          <a:prstGeom prst="rect">
            <a:avLst/>
          </a:prstGeom>
        </p:spPr>
      </p:pic>
      <p:sp>
        <p:nvSpPr>
          <p:cNvPr id="7" name="TextBox 6"/>
          <p:cNvSpPr txBox="1"/>
          <p:nvPr/>
        </p:nvSpPr>
        <p:spPr>
          <a:xfrm>
            <a:off x="587858" y="5263802"/>
            <a:ext cx="2557110" cy="1536831"/>
          </a:xfrm>
          <a:prstGeom prst="rect">
            <a:avLst/>
          </a:prstGeom>
          <a:noFill/>
        </p:spPr>
        <p:txBody>
          <a:bodyPr wrap="none" rtlCol="0">
            <a:spAutoFit/>
          </a:bodyPr>
          <a:lstStyle/>
          <a:p>
            <a:pPr>
              <a:buNone/>
            </a:pPr>
            <a:r>
              <a:rPr lang="en-US" sz="1600" dirty="0"/>
              <a:t>t</a:t>
            </a:r>
            <a:r>
              <a:rPr lang="en-US" sz="1600" dirty="0" smtClean="0"/>
              <a:t>emperature</a:t>
            </a:r>
          </a:p>
          <a:p>
            <a:endParaRPr lang="en-US" sz="800" dirty="0" smtClean="0"/>
          </a:p>
          <a:p>
            <a:pPr>
              <a:buNone/>
            </a:pPr>
            <a:r>
              <a:rPr lang="en-US" sz="1600" dirty="0"/>
              <a:t>g</a:t>
            </a:r>
            <a:r>
              <a:rPr lang="en-US" sz="1600" dirty="0" smtClean="0"/>
              <a:t>eopotential</a:t>
            </a:r>
          </a:p>
          <a:p>
            <a:endParaRPr lang="en-US" sz="800" dirty="0" smtClean="0"/>
          </a:p>
          <a:p>
            <a:pPr>
              <a:buNone/>
            </a:pPr>
            <a:r>
              <a:rPr lang="en-US" sz="1600" dirty="0"/>
              <a:t>s</a:t>
            </a:r>
            <a:r>
              <a:rPr lang="en-US" sz="1600" dirty="0" smtClean="0"/>
              <a:t>pecific humidity</a:t>
            </a:r>
          </a:p>
          <a:p>
            <a:endParaRPr lang="en-US" sz="800" dirty="0"/>
          </a:p>
          <a:p>
            <a:pPr>
              <a:buNone/>
            </a:pPr>
            <a:r>
              <a:rPr lang="en-US" sz="1600" dirty="0"/>
              <a:t>l</a:t>
            </a:r>
            <a:r>
              <a:rPr lang="en-US" sz="1600" dirty="0" smtClean="0"/>
              <a:t>atent heat of vaporization</a:t>
            </a:r>
            <a:endParaRPr lang="en-US" sz="1600" dirty="0"/>
          </a:p>
        </p:txBody>
      </p:sp>
      <p:graphicFrame>
        <p:nvGraphicFramePr>
          <p:cNvPr id="31" name="Object 8"/>
          <p:cNvGraphicFramePr>
            <a:graphicFrameLocks noChangeAspect="1"/>
          </p:cNvGraphicFramePr>
          <p:nvPr>
            <p:extLst/>
          </p:nvPr>
        </p:nvGraphicFramePr>
        <p:xfrm>
          <a:off x="173052" y="5281971"/>
          <a:ext cx="461947" cy="1488495"/>
        </p:xfrm>
        <a:graphic>
          <a:graphicData uri="http://schemas.openxmlformats.org/presentationml/2006/ole">
            <mc:AlternateContent xmlns:mc="http://schemas.openxmlformats.org/markup-compatibility/2006">
              <mc:Choice xmlns:v="urn:schemas-microsoft-com:vml" Requires="v">
                <p:oleObj spid="_x0000_s1661" name="Equation" r:id="rId15" imgW="254000" imgH="850900" progId="Equation.3">
                  <p:embed/>
                </p:oleObj>
              </mc:Choice>
              <mc:Fallback>
                <p:oleObj name="Equation" r:id="rId15" imgW="254000" imgH="850900" progId="Equation.3">
                  <p:embed/>
                  <p:pic>
                    <p:nvPicPr>
                      <p:cNvPr id="0" name=""/>
                      <p:cNvPicPr>
                        <a:picLocks noChangeAspect="1" noChangeArrowheads="1"/>
                      </p:cNvPicPr>
                      <p:nvPr/>
                    </p:nvPicPr>
                    <p:blipFill>
                      <a:blip r:embed="rId16"/>
                      <a:srcRect/>
                      <a:stretch>
                        <a:fillRect/>
                      </a:stretch>
                    </p:blipFill>
                    <p:spPr bwMode="auto">
                      <a:xfrm>
                        <a:off x="173052" y="5281971"/>
                        <a:ext cx="461947" cy="1488495"/>
                      </a:xfrm>
                      <a:prstGeom prst="rect">
                        <a:avLst/>
                      </a:prstGeom>
                      <a:noFill/>
                      <a:extLst/>
                    </p:spPr>
                  </p:pic>
                </p:oleObj>
              </mc:Fallback>
            </mc:AlternateContent>
          </a:graphicData>
        </a:graphic>
      </p:graphicFrame>
      <p:sp>
        <p:nvSpPr>
          <p:cNvPr id="32" name="TextBox 31"/>
          <p:cNvSpPr txBox="1"/>
          <p:nvPr/>
        </p:nvSpPr>
        <p:spPr>
          <a:xfrm>
            <a:off x="6444488" y="3346731"/>
            <a:ext cx="843024" cy="289823"/>
          </a:xfrm>
          <a:prstGeom prst="rect">
            <a:avLst/>
          </a:prstGeom>
          <a:noFill/>
        </p:spPr>
        <p:txBody>
          <a:bodyPr wrap="none" rtlCol="0">
            <a:spAutoFit/>
          </a:bodyPr>
          <a:lstStyle/>
          <a:p>
            <a:pPr>
              <a:buNone/>
            </a:pPr>
            <a:r>
              <a:rPr lang="en-US" sz="1400" dirty="0" smtClean="0"/>
              <a:t>Latitude</a:t>
            </a:r>
            <a:endParaRPr lang="en-US" sz="1400" dirty="0"/>
          </a:p>
        </p:txBody>
      </p:sp>
      <p:graphicFrame>
        <p:nvGraphicFramePr>
          <p:cNvPr id="24" name="Object 23"/>
          <p:cNvGraphicFramePr>
            <a:graphicFrameLocks noChangeAspect="1"/>
          </p:cNvGraphicFramePr>
          <p:nvPr>
            <p:extLst/>
          </p:nvPr>
        </p:nvGraphicFramePr>
        <p:xfrm>
          <a:off x="411163" y="4767263"/>
          <a:ext cx="1524000" cy="298450"/>
        </p:xfrm>
        <a:graphic>
          <a:graphicData uri="http://schemas.openxmlformats.org/presentationml/2006/ole">
            <mc:AlternateContent xmlns:mc="http://schemas.openxmlformats.org/markup-compatibility/2006">
              <mc:Choice xmlns:v="urn:schemas-microsoft-com:vml" Requires="v">
                <p:oleObj spid="_x0000_s1662" name="Equation" r:id="rId17" imgW="952500" imgH="177800" progId="Equation.3">
                  <p:embed/>
                </p:oleObj>
              </mc:Choice>
              <mc:Fallback>
                <p:oleObj name="Equation" r:id="rId17" imgW="952500" imgH="177800" progId="Equation.3">
                  <p:embed/>
                  <p:pic>
                    <p:nvPicPr>
                      <p:cNvPr id="0" name=""/>
                      <p:cNvPicPr>
                        <a:picLocks noChangeAspect="1" noChangeArrowheads="1"/>
                      </p:cNvPicPr>
                      <p:nvPr/>
                    </p:nvPicPr>
                    <p:blipFill>
                      <a:blip r:embed="rId18"/>
                      <a:srcRect/>
                      <a:stretch>
                        <a:fillRect/>
                      </a:stretch>
                    </p:blipFill>
                    <p:spPr bwMode="auto">
                      <a:xfrm>
                        <a:off x="411163" y="4767263"/>
                        <a:ext cx="1524000" cy="2984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25" name="Straight Connector 24"/>
          <p:cNvCxnSpPr/>
          <p:nvPr/>
        </p:nvCxnSpPr>
        <p:spPr>
          <a:xfrm>
            <a:off x="450185" y="4852003"/>
            <a:ext cx="274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50978" y="4868405"/>
            <a:ext cx="1166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14617" y="4874711"/>
            <a:ext cx="1166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456718" y="4823453"/>
            <a:ext cx="386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7751632" y="5187019"/>
            <a:ext cx="2438488" cy="313932"/>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val="4182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vie_12and48hr_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5003" y="518111"/>
            <a:ext cx="3730536" cy="5591920"/>
          </a:xfrm>
          <a:prstGeom prst="rect">
            <a:avLst/>
          </a:prstGeom>
        </p:spPr>
      </p:pic>
      <p:pic>
        <p:nvPicPr>
          <p:cNvPr id="5" name="movie_x4_3.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776271" y="518111"/>
            <a:ext cx="3776907" cy="5661429"/>
          </a:xfrm>
          <a:prstGeom prst="rect">
            <a:avLst/>
          </a:prstGeom>
        </p:spPr>
      </p:pic>
      <p:sp>
        <p:nvSpPr>
          <p:cNvPr id="7" name="TextBox 6"/>
          <p:cNvSpPr txBox="1"/>
          <p:nvPr/>
        </p:nvSpPr>
        <p:spPr>
          <a:xfrm>
            <a:off x="1764529" y="67201"/>
            <a:ext cx="5502019" cy="400110"/>
          </a:xfrm>
          <a:prstGeom prst="rect">
            <a:avLst/>
          </a:prstGeom>
          <a:noFill/>
        </p:spPr>
        <p:txBody>
          <a:bodyPr wrap="none" rtlCol="0">
            <a:spAutoFit/>
          </a:bodyPr>
          <a:lstStyle/>
          <a:p>
            <a:pPr>
              <a:buNone/>
            </a:pPr>
            <a:r>
              <a:rPr lang="en-US" sz="2000" b="1" dirty="0" smtClean="0"/>
              <a:t>Effect </a:t>
            </a:r>
            <a:r>
              <a:rPr lang="en-US" sz="2000" b="1" smtClean="0"/>
              <a:t>of planetary </a:t>
            </a:r>
            <a:r>
              <a:rPr lang="en-US" dirty="0"/>
              <a:t>r</a:t>
            </a:r>
            <a:r>
              <a:rPr lang="en-US" sz="2000" b="1" smtClean="0"/>
              <a:t>otation </a:t>
            </a:r>
            <a:r>
              <a:rPr lang="en-US" sz="2000" b="1" dirty="0" smtClean="0"/>
              <a:t>on </a:t>
            </a:r>
            <a:r>
              <a:rPr lang="en-US" sz="2000" b="1" dirty="0" err="1" smtClean="0"/>
              <a:t>baroclinic</a:t>
            </a:r>
            <a:r>
              <a:rPr lang="en-US" sz="2000" b="1" dirty="0" smtClean="0"/>
              <a:t> eddies</a:t>
            </a:r>
            <a:endParaRPr lang="en-US" sz="2000" b="1" dirty="0"/>
          </a:p>
        </p:txBody>
      </p:sp>
      <p:sp>
        <p:nvSpPr>
          <p:cNvPr id="2" name="TextBox 1"/>
          <p:cNvSpPr txBox="1"/>
          <p:nvPr/>
        </p:nvSpPr>
        <p:spPr>
          <a:xfrm>
            <a:off x="387833" y="6211669"/>
            <a:ext cx="8426077" cy="646331"/>
          </a:xfrm>
          <a:prstGeom prst="rect">
            <a:avLst/>
          </a:prstGeom>
          <a:noFill/>
        </p:spPr>
        <p:txBody>
          <a:bodyPr wrap="square" rtlCol="0">
            <a:spAutoFit/>
          </a:bodyPr>
          <a:lstStyle/>
          <a:p>
            <a:pPr>
              <a:buNone/>
            </a:pPr>
            <a:r>
              <a:rPr lang="en-US" sz="1800" dirty="0" smtClean="0"/>
              <a:t>Eddy length scale decreases inversely with rotation rate, as expected from analytic theory.  Note the greater equator-pole temperature differences at high rotation rate.</a:t>
            </a:r>
            <a:endParaRPr lang="en-US" sz="1800" dirty="0"/>
          </a:p>
        </p:txBody>
      </p:sp>
      <p:sp>
        <p:nvSpPr>
          <p:cNvPr id="6" name="TextBox 5"/>
          <p:cNvSpPr txBox="1"/>
          <p:nvPr/>
        </p:nvSpPr>
        <p:spPr>
          <a:xfrm rot="16200000">
            <a:off x="7751632" y="5187019"/>
            <a:ext cx="2438488" cy="313932"/>
          </a:xfrm>
          <a:prstGeom prst="rect">
            <a:avLst/>
          </a:prstGeom>
          <a:noFill/>
        </p:spPr>
        <p:txBody>
          <a:bodyPr wrap="none" rtlCol="0">
            <a:spAutoFit/>
          </a:bodyPr>
          <a:lstStyle/>
          <a:p>
            <a:pPr>
              <a:buNone/>
            </a:pPr>
            <a:r>
              <a:rPr lang="en-US" sz="1600" dirty="0" err="1" smtClean="0"/>
              <a:t>Kaspi</a:t>
            </a:r>
            <a:r>
              <a:rPr lang="en-US" sz="1600" dirty="0" smtClean="0"/>
              <a:t> &amp; Showman (2015)</a:t>
            </a:r>
            <a:endParaRPr lang="en-US" sz="1600" dirty="0"/>
          </a:p>
        </p:txBody>
      </p:sp>
    </p:spTree>
    <p:extLst>
      <p:ext uri="{BB962C8B-B14F-4D97-AF65-F5344CB8AC3E}">
        <p14:creationId xmlns:p14="http://schemas.microsoft.com/office/powerpoint/2010/main" val="72662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4"/>
                                        </p:tgtEl>
                                      </p:cBhvr>
                                    </p:cmd>
                                  </p:childTnLst>
                                </p:cTn>
                              </p:par>
                              <p:par>
                                <p:cTn id="7" presetID="1" presetClass="mediacall" presetSubtype="0" fill="hold" nodeType="withEffect">
                                  <p:stCondLst>
                                    <p:cond delay="0"/>
                                  </p:stCondLst>
                                  <p:childTnLst>
                                    <p:cmd type="call" cmd="playFrom(0.0)">
                                      <p:cBhvr>
                                        <p:cTn id="8" dur="13400"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repeatCount="indefinite"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repeatCount="indefinite" fill="hold" display="0">
                  <p:stCondLst>
                    <p:cond delay="indefinite"/>
                  </p:stCondLst>
                </p:cTn>
                <p:tgtEl>
                  <p:spTgt spid="5"/>
                </p:tgtEl>
              </p:cMediaNode>
            </p:video>
          </p:childTnLst>
        </p:cTn>
      </p:par>
    </p:tnLst>
    <p:bldLst>
      <p:bldP spid="2" grpId="0"/>
    </p:bldLst>
  </p:timing>
</p:sld>
</file>

<file path=ppt/theme/theme1.xml><?xml version="1.0" encoding="utf-8"?>
<a:theme xmlns:a="http://schemas.openxmlformats.org/drawingml/2006/main" name="9904 - System CDR">
  <a:themeElements>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9904 - System CDR">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lnDef>
  </a:objectDefaults>
  <a:extraClrSchemeLst>
    <a:extraClrScheme>
      <a:clrScheme name="9904 - System CD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904 - System CD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904 - System CD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904 - System CD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904 - System CD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904 - System CD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2242909361</TotalTime>
  <Pages>1</Pages>
  <Words>4106</Words>
  <Application>Microsoft Macintosh PowerPoint</Application>
  <PresentationFormat>On-screen Show (4:3)</PresentationFormat>
  <Paragraphs>421</Paragraphs>
  <Slides>51</Slides>
  <Notes>5</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0" baseType="lpstr">
      <vt:lpstr>Arial Unicode MS</vt:lpstr>
      <vt:lpstr>Garamond</vt:lpstr>
      <vt:lpstr>ＭＳ Ｐゴシック</vt:lpstr>
      <vt:lpstr>Symbol</vt:lpstr>
      <vt:lpstr>Times New Roman</vt:lpstr>
      <vt:lpstr>Wingdings</vt:lpstr>
      <vt:lpstr>Arial</vt:lpstr>
      <vt:lpstr>9904 - System CDR</vt:lpstr>
      <vt:lpstr>Equation</vt:lpstr>
      <vt:lpstr>PowerPoint Presentation</vt:lpstr>
      <vt:lpstr>PowerPoint Presentation</vt:lpstr>
      <vt:lpstr>Key dynamical length scales</vt:lpstr>
      <vt:lpstr>Extratropics</vt:lpstr>
      <vt:lpstr>Tropics</vt:lpstr>
      <vt:lpstr>Let’s look at some GCM experiments to illustrate these mechanisms and address the following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Extratropics: Role of baroclinic eddies in controlling thermal structure</vt:lpstr>
      <vt:lpstr>Rossby waves</vt:lpstr>
      <vt:lpstr>PowerPoint Presentation</vt:lpstr>
      <vt:lpstr>Mechanisms of jet formation: role of Rossby waves</vt:lpstr>
      <vt:lpstr>Zonal jets</vt:lpstr>
      <vt:lpstr>Hadley circulation</vt:lpstr>
      <vt:lpstr>PowerPoint Presentation</vt:lpstr>
      <vt:lpstr>Hadley circulation</vt:lpstr>
      <vt:lpstr>Hadley circulation</vt:lpstr>
      <vt:lpstr>Hadley circulations</vt:lpstr>
      <vt:lpstr>Wave adjustment</vt:lpstr>
      <vt:lpstr>PowerPoint Presentation</vt:lpstr>
      <vt:lpstr>Timescale arguments associated with adjustment</vt:lpstr>
      <vt:lpstr>PowerPoint Presentation</vt:lpstr>
      <vt:lpstr>Equatorial superrotation is expected on tidally locked exoplanets</vt:lpstr>
      <vt:lpstr>Showman &amp; Polvani (2011) showed that the superrotation results from momentum transport by standing, planetary-scale waves driven by the day-night thermal forcing </vt:lpstr>
      <vt:lpstr>That’s it for theoretical aspects.  Now let’s do a brief observational tour of the Solar System’s terrestrial planet climates.</vt:lpstr>
      <vt:lpstr>Earth as a planet</vt:lpstr>
      <vt:lpstr>Earth as a planet: circulation</vt:lpstr>
      <vt:lpstr>PowerPoint Presentation</vt:lpstr>
      <vt:lpstr>Venus</vt:lpstr>
      <vt:lpstr>Climate: Why is Venus so different from Earth?</vt:lpstr>
      <vt:lpstr>Venus circulation/clouds</vt:lpstr>
      <vt:lpstr>Mars</vt:lpstr>
      <vt:lpstr>Mars</vt:lpstr>
      <vt:lpstr>Mars climate: dust storms</vt:lpstr>
      <vt:lpstr>Water ice on Mars</vt:lpstr>
      <vt:lpstr>Mars polar caps</vt:lpstr>
      <vt:lpstr>Ice ages on Mars</vt:lpstr>
      <vt:lpstr>Long-term climate on Mars</vt:lpstr>
      <vt:lpstr>Titan</vt:lpstr>
      <vt:lpstr>PowerPoint Presentation</vt:lpstr>
      <vt:lpstr>Thermal structure and humidity</vt:lpstr>
      <vt:lpstr>Titan circulation</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Lockheed Martin</dc:creator>
  <cp:keywords/>
  <dc:description/>
  <cp:lastModifiedBy>Microsoft Office User</cp:lastModifiedBy>
  <cp:revision>1336</cp:revision>
  <cp:lastPrinted>2016-11-29T23:55:54Z</cp:lastPrinted>
  <dcterms:created xsi:type="dcterms:W3CDTF">2012-06-25T14:29:56Z</dcterms:created>
  <dcterms:modified xsi:type="dcterms:W3CDTF">2016-11-29T23:56:11Z</dcterms:modified>
</cp:coreProperties>
</file>