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98" r:id="rId1"/>
    <p:sldMasterId id="2147484800" r:id="rId2"/>
  </p:sldMasterIdLst>
  <p:notesMasterIdLst>
    <p:notesMasterId r:id="rId15"/>
  </p:notesMasterIdLst>
  <p:handoutMasterIdLst>
    <p:handoutMasterId r:id="rId16"/>
  </p:handoutMasterIdLst>
  <p:sldIdLst>
    <p:sldId id="1049" r:id="rId3"/>
    <p:sldId id="1306" r:id="rId4"/>
    <p:sldId id="1391" r:id="rId5"/>
    <p:sldId id="1390" r:id="rId6"/>
    <p:sldId id="1384" r:id="rId7"/>
    <p:sldId id="1383" r:id="rId8"/>
    <p:sldId id="1310" r:id="rId9"/>
    <p:sldId id="1386" r:id="rId10"/>
    <p:sldId id="1387" r:id="rId11"/>
    <p:sldId id="1388" r:id="rId12"/>
    <p:sldId id="1385" r:id="rId13"/>
    <p:sldId id="1389" r:id="rId1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杉山耕一朗" initials="杉山耕一朗" lastIdx="1" clrIdx="0"/>
  <p:cmAuthor id="2" name="杉山耕一朗" initials="杉山耕一朗 [2]" lastIdx="1" clrIdx="1"/>
  <p:cmAuthor id="3" name="杉山耕一朗" initials="杉山耕一朗 [3]" lastIdx="1" clrIdx="2"/>
  <p:cmAuthor id="4" name="杉山耕一朗" initials="杉山耕一朗 [2] [2]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FDFDAE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95"/>
    <p:restoredTop sz="90590" autoAdjust="0"/>
  </p:normalViewPr>
  <p:slideViewPr>
    <p:cSldViewPr snapToGrid="0" snapToObjects="1">
      <p:cViewPr varScale="1">
        <p:scale>
          <a:sx n="112" d="100"/>
          <a:sy n="112" d="100"/>
        </p:scale>
        <p:origin x="3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B5ED1-2421-2949-A682-45BD444E6BBB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9B2B-1AF3-7045-82E3-12FDB56DFD2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345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9244B-F2C7-5044-AD9F-C6CAB66C92BC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FCD66-9083-6B47-AC32-50BEFA5E4F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278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FCD66-9083-6B47-AC32-50BEFA5E4FCE}" type="slidenum">
              <a:rPr lang="ja-JP" altLang="en-US" smtClean="0">
                <a:solidFill>
                  <a:prstClr val="black"/>
                </a:solidFill>
              </a:rPr>
              <a:pPr/>
              <a:t>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0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22010-67CC-BE4C-89A3-4FEAE1552BF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718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22010-67CC-BE4C-89A3-4FEAE1552BF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765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FCD66-9083-6B47-AC32-50BEFA5E4FCE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116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FCD66-9083-6B47-AC32-50BEFA5E4FCE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54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5325" y="3505200"/>
            <a:ext cx="7773988" cy="762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16CBA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20574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657600"/>
            <a:ext cx="6400800" cy="1981200"/>
          </a:xfrm>
        </p:spPr>
        <p:txBody>
          <a:bodyPr/>
          <a:lstStyle>
            <a:lvl1pPr marL="0" indent="0" algn="r">
              <a:buFontTx/>
              <a:buNone/>
              <a:defRPr>
                <a:latin typeface="ヒラギノ角ゴ ProN W3"/>
                <a:ea typeface="ヒラギノ角ゴ ProN W3"/>
                <a:cs typeface="ヒラギノ角ゴ ProN W3"/>
              </a:defRPr>
            </a:lvl1pPr>
          </a:lstStyle>
          <a:p>
            <a:r>
              <a:rPr lang="ja-JP" altLang="en-US" dirty="0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14531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119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98425"/>
            <a:ext cx="1943100" cy="59975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98425"/>
            <a:ext cx="5676900" cy="59975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432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695326" y="3505200"/>
            <a:ext cx="7773988" cy="762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16CB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205740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657600"/>
            <a:ext cx="6400800" cy="1981200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ja-JP" altLang="en-US" noProof="0"/>
              <a:t>マスター サブタイトルの書式設定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98425"/>
            <a:ext cx="7772400" cy="695325"/>
          </a:xfrm>
          <a:prstGeom prst="rect">
            <a:avLst/>
          </a:prstGeom>
        </p:spPr>
        <p:txBody>
          <a:bodyPr/>
          <a:lstStyle/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6701" y="1066800"/>
            <a:ext cx="8623300" cy="5029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98425"/>
            <a:ext cx="7772400" cy="6953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98425"/>
            <a:ext cx="7772400" cy="6953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ヒラギノ角ゴ ProN W6"/>
                <a:ea typeface="ヒラギノ角ゴ ProN W6"/>
                <a:cs typeface="ヒラギノ角ゴ ProN W6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ヒラギノ角ゴ ProN W3"/>
                <a:ea typeface="ヒラギノ角ゴ ProN W3"/>
                <a:cs typeface="ヒラギノ角ゴ ProN W3"/>
              </a:defRPr>
            </a:lvl1pPr>
            <a:lvl2pPr>
              <a:defRPr sz="2800">
                <a:latin typeface="ヒラギノ角ゴ ProN W3"/>
                <a:ea typeface="ヒラギノ角ゴ ProN W3"/>
                <a:cs typeface="ヒラギノ角ゴ ProN W3"/>
              </a:defRPr>
            </a:lvl2pPr>
            <a:lvl3pPr>
              <a:defRPr sz="2800">
                <a:latin typeface="ヒラギノ角ゴ ProN W3"/>
                <a:ea typeface="ヒラギノ角ゴ ProN W3"/>
                <a:cs typeface="ヒラギノ角ゴ ProN W3"/>
              </a:defRPr>
            </a:lvl3pPr>
            <a:lvl4pPr>
              <a:defRPr sz="2800">
                <a:latin typeface="ヒラギノ角ゴ ProN W3"/>
                <a:ea typeface="ヒラギノ角ゴ ProN W3"/>
                <a:cs typeface="ヒラギノ角ゴ ProN W3"/>
              </a:defRPr>
            </a:lvl4pPr>
            <a:lvl5pPr>
              <a:defRPr>
                <a:latin typeface="ヒラギノ角ゴ ProN W3"/>
                <a:ea typeface="ヒラギノ角ゴ ProN W3"/>
                <a:cs typeface="ヒラギノ角ゴ ProN W3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792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98425"/>
            <a:ext cx="7772400" cy="69532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1066800"/>
            <a:ext cx="7772400" cy="5029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1" y="98426"/>
            <a:ext cx="1943100" cy="5997575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1" y="98426"/>
            <a:ext cx="5676900" cy="5997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821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922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700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352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1506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5563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1E5AA-2039-FD4A-87EE-03983F47CC3D}" type="datetimeFigureOut">
              <a:rPr kumimoji="1" lang="ja-JP" altLang="en-US" smtClean="0"/>
              <a:t>2021/3/28</a:t>
            </a:fld>
            <a:endParaRPr kumimoji="1"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EFE8D-6946-764B-AD96-E50E83FE86C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271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-11113" y="0"/>
            <a:ext cx="9155113" cy="914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16CBA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6324600"/>
            <a:ext cx="9145588" cy="5334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16CBA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-107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8425"/>
            <a:ext cx="6477000" cy="6953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34138"/>
            <a:ext cx="1905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34138"/>
            <a:ext cx="28956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FFFFFF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34138"/>
            <a:ext cx="1905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E01D0C-3AC4-9145-9398-D98312809E78}" type="slidenum">
              <a:rPr lang="en-US" altLang="ja-JP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 rot="1112320">
            <a:off x="7679661" y="116491"/>
            <a:ext cx="1374806" cy="70768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5400" y="5905500"/>
            <a:ext cx="1068677" cy="990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 b="0" i="0">
          <a:solidFill>
            <a:schemeClr val="tx2"/>
          </a:solidFill>
          <a:latin typeface="ＤＦＰ勘亭流" charset="2"/>
          <a:ea typeface="ＤＦＰ勘亭流" charset="2"/>
          <a:cs typeface="ＤＦＰ勘亭流" charset="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8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noAutofit/>
          </a:bodyPr>
          <a:lstStyle/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34139"/>
            <a:ext cx="1905000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752DE521-7134-5245-895A-1D7226F0328D}" type="datetimeFigureOut">
              <a:rPr lang="ja-JP" altLang="en-US" smtClean="0">
                <a:solidFill>
                  <a:srgbClr val="FFFFFF"/>
                </a:solidFill>
              </a:rPr>
              <a:pPr/>
              <a:t>2021/3/28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34139"/>
            <a:ext cx="2895600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</a:defRPr>
            </a:lvl1pPr>
          </a:lstStyle>
          <a:p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34139"/>
            <a:ext cx="1905000" cy="349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BADB0386-0DF5-154F-AFDA-A468F047408B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0" y="820800"/>
            <a:ext cx="9144000" cy="72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100000">
                <a:srgbClr val="016CBA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14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1" y="138577"/>
            <a:ext cx="8242299" cy="665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5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012921"/>
            <a:ext cx="8229600" cy="5128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9969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804" r:id="rId4"/>
    <p:sldLayoutId id="2147484805" r:id="rId5"/>
    <p:sldLayoutId id="2147484806" r:id="rId6"/>
    <p:sldLayoutId id="2147484807" r:id="rId7"/>
    <p:sldLayoutId id="2147484808" r:id="rId8"/>
    <p:sldLayoutId id="2147484809" r:id="rId9"/>
    <p:sldLayoutId id="2147484810" r:id="rId10"/>
    <p:sldLayoutId id="214748481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1"/>
          </a:solidFill>
          <a:latin typeface="ヒラギノ角ゴ ProN W3"/>
          <a:ea typeface="ヒラギノ角ゴ ProN W3"/>
          <a:cs typeface="ヒラギノ角ゴ ProN W3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2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ヒラギノ角ゴ ProN W3"/>
          <a:ea typeface="ヒラギノ角ゴ ProN W3"/>
          <a:cs typeface="ヒラギノ角ゴ ProN W3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fd-dennou.org/arch/iotex/es/mrubyc_2020/" TargetMode="External"/><Relationship Id="rId2" Type="http://schemas.openxmlformats.org/officeDocument/2006/relationships/hyperlink" Target="https://github.com/gfd-dennou-club/iotex-esp32-mrubyc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2057400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ja-JP" dirty="0"/>
              <a:t>ESP32</a:t>
            </a:r>
            <a:r>
              <a:rPr lang="ja-JP" altLang="en-US"/>
              <a:t>マイコン用</a:t>
            </a:r>
            <a:r>
              <a:rPr lang="en-US" altLang="ja-JP" dirty="0" err="1">
                <a:solidFill>
                  <a:srgbClr val="FF0000"/>
                </a:solidFill>
              </a:rPr>
              <a:t>mruby</a:t>
            </a:r>
            <a:r>
              <a:rPr lang="en-US" altLang="ja-JP" dirty="0">
                <a:solidFill>
                  <a:srgbClr val="FF0000"/>
                </a:solidFill>
              </a:rPr>
              <a:t>/c</a:t>
            </a:r>
            <a:r>
              <a:rPr lang="ja-JP" altLang="en-US"/>
              <a:t>ライブラリを</a:t>
            </a:r>
            <a:br>
              <a:rPr lang="en-US" altLang="ja-JP" dirty="0"/>
            </a:br>
            <a:r>
              <a:rPr lang="ja-JP" altLang="en-US"/>
              <a:t>開発しつつ</a:t>
            </a:r>
            <a:r>
              <a:rPr lang="en-US" altLang="ja-JP" dirty="0"/>
              <a:t> IoT </a:t>
            </a:r>
            <a:r>
              <a:rPr lang="ja-JP" altLang="en-US"/>
              <a:t>しているはなし</a:t>
            </a:r>
            <a:r>
              <a:rPr lang="en-US" altLang="ja-JP" dirty="0"/>
              <a:t> </a:t>
            </a:r>
            <a:endParaRPr lang="ja-JP" altLang="en-US" sz="31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6674" y="3657600"/>
            <a:ext cx="8678779" cy="1981200"/>
          </a:xfrm>
        </p:spPr>
        <p:txBody>
          <a:bodyPr/>
          <a:lstStyle/>
          <a:p>
            <a:pPr algn="ctr"/>
            <a:endParaRPr lang="en-US" altLang="ja-JP" sz="32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algn="ctr"/>
            <a:r>
              <a:rPr lang="ja-JP" altLang="en-US" sz="320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杉山</a:t>
            </a:r>
            <a:r>
              <a:rPr lang="en-US" altLang="ja-JP" sz="3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ja-JP" altLang="en-US" sz="320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耕一朗</a:t>
            </a:r>
            <a:r>
              <a:rPr lang="en-US" altLang="ja-JP" sz="3200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(</a:t>
            </a:r>
            <a:r>
              <a:rPr lang="ja-JP" altLang="en-US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松江高専</a:t>
            </a:r>
            <a:r>
              <a:rPr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 </a:t>
            </a:r>
            <a:r>
              <a:rPr lang="ja-JP" altLang="en-US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情報工学科</a:t>
            </a:r>
            <a:r>
              <a:rPr lang="en-US" altLang="ja-JP" dirty="0">
                <a:latin typeface="Hiragino Maru Gothic ProN W4" charset="-128"/>
                <a:ea typeface="Hiragino Maru Gothic ProN W4" charset="-128"/>
                <a:cs typeface="Hiragino Maru Gothic ProN W4" charset="-128"/>
              </a:rPr>
              <a:t>)</a:t>
            </a:r>
          </a:p>
          <a:p>
            <a:pPr algn="ctr"/>
            <a:endParaRPr lang="en-US" altLang="ja-JP" sz="800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  <a:p>
            <a:pPr algn="ctr"/>
            <a:endParaRPr kumimoji="1" lang="ja-JP" altLang="en-US" dirty="0">
              <a:latin typeface="Hiragino Maru Gothic ProN W4" charset="-128"/>
              <a:ea typeface="Hiragino Maru Gothic ProN W4" charset="-128"/>
              <a:cs typeface="Hiragino Maru Gothic ProN W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239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34EF0-027B-6D4F-AE3B-48899AD2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プログラムの例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AA011C-9BAB-6449-A83A-F17FD6E01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2F6D63-FEB0-204D-BD42-A33B5A462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084" y="1448841"/>
            <a:ext cx="5404083" cy="509165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6E1BEB0-2366-D649-93CB-622B44B58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3" y="960120"/>
            <a:ext cx="3667758" cy="5487566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B21E54-6477-7048-976A-D17DB41BA97D}"/>
              </a:ext>
            </a:extLst>
          </p:cNvPr>
          <p:cNvSpPr/>
          <p:nvPr/>
        </p:nvSpPr>
        <p:spPr bwMode="auto">
          <a:xfrm>
            <a:off x="3831356" y="1450236"/>
            <a:ext cx="5208268" cy="499745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756853E-C675-734D-B2D5-6512C550E4AB}"/>
              </a:ext>
            </a:extLst>
          </p:cNvPr>
          <p:cNvSpPr/>
          <p:nvPr/>
        </p:nvSpPr>
        <p:spPr bwMode="auto">
          <a:xfrm>
            <a:off x="12702" y="2823210"/>
            <a:ext cx="3818654" cy="362828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5CCC5A7-C976-A142-A31E-72CB7455BD89}"/>
              </a:ext>
            </a:extLst>
          </p:cNvPr>
          <p:cNvSpPr txBox="1"/>
          <p:nvPr/>
        </p:nvSpPr>
        <p:spPr>
          <a:xfrm>
            <a:off x="1520365" y="1264175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00B050"/>
                </a:solidFill>
              </a:rPr>
              <a:t>ここだけユーザが書く</a:t>
            </a:r>
            <a:endParaRPr kumimoji="1" lang="ja-JP" altLang="en-US">
              <a:solidFill>
                <a:srgbClr val="00B05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719047B-3584-D74C-BBD3-3AE647C8C260}"/>
              </a:ext>
            </a:extLst>
          </p:cNvPr>
          <p:cNvSpPr txBox="1"/>
          <p:nvPr/>
        </p:nvSpPr>
        <p:spPr>
          <a:xfrm>
            <a:off x="2827195" y="6506185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ライブラリとして用意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8E3AE8B-B9DA-AD43-9B10-3A0BB5E1D43F}"/>
              </a:ext>
            </a:extLst>
          </p:cNvPr>
          <p:cNvSpPr/>
          <p:nvPr/>
        </p:nvSpPr>
        <p:spPr bwMode="auto">
          <a:xfrm>
            <a:off x="12066" y="961286"/>
            <a:ext cx="3743206" cy="1807235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33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7A920C-F6DC-5D4C-B7BF-CB0BEFD3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mruby</a:t>
            </a:r>
            <a:r>
              <a:rPr kumimoji="1" lang="en-US" altLang="ja-JP" dirty="0"/>
              <a:t>/c</a:t>
            </a:r>
            <a:r>
              <a:rPr lang="en-US" altLang="ja-JP" dirty="0"/>
              <a:t> </a:t>
            </a:r>
            <a:r>
              <a:rPr lang="ja-JP" altLang="en-US"/>
              <a:t>ライブラリ</a:t>
            </a:r>
            <a:r>
              <a:rPr lang="en-US" altLang="ja-JP" dirty="0"/>
              <a:t> for ESP32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D1BE9E-A49D-654B-BF07-08F4FC98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66800"/>
            <a:ext cx="4920635" cy="5029200"/>
          </a:xfrm>
        </p:spPr>
        <p:txBody>
          <a:bodyPr/>
          <a:lstStyle/>
          <a:p>
            <a:r>
              <a:rPr lang="ja-JP" altLang="en-US"/>
              <a:t>マイコンメーカの提供する開発環境</a:t>
            </a:r>
            <a:r>
              <a:rPr lang="en-US" altLang="ja-JP" dirty="0"/>
              <a:t> (C </a:t>
            </a:r>
            <a:r>
              <a:rPr lang="ja-JP" altLang="en-US"/>
              <a:t>言語</a:t>
            </a:r>
            <a:r>
              <a:rPr lang="en-US" altLang="ja-JP" dirty="0"/>
              <a:t>)</a:t>
            </a:r>
            <a:r>
              <a:rPr lang="ja-JP" altLang="en-US"/>
              <a:t>の</a:t>
            </a:r>
            <a:r>
              <a:rPr lang="en-US" altLang="ja-JP" dirty="0"/>
              <a:t>Ruby</a:t>
            </a:r>
            <a:r>
              <a:rPr lang="ja-JP" altLang="en-US"/>
              <a:t>ラッパー</a:t>
            </a:r>
            <a:endParaRPr lang="en-US" altLang="ja-JP" dirty="0"/>
          </a:p>
          <a:p>
            <a:pPr lvl="1"/>
            <a:r>
              <a:rPr lang="en-US" altLang="ja-JP" dirty="0"/>
              <a:t>Ruby </a:t>
            </a:r>
            <a:r>
              <a:rPr lang="ja-JP" altLang="en-US"/>
              <a:t>クラス・メソッド定義</a:t>
            </a:r>
            <a:endParaRPr lang="en-US" altLang="ja-JP" dirty="0"/>
          </a:p>
          <a:p>
            <a:endParaRPr lang="en-US" altLang="ja-JP" sz="800" dirty="0"/>
          </a:p>
          <a:p>
            <a:r>
              <a:rPr lang="ja-JP" altLang="en-US"/>
              <a:t>実装済みの機能</a:t>
            </a:r>
            <a:endParaRPr lang="en-US" altLang="ja-JP" dirty="0"/>
          </a:p>
          <a:p>
            <a:pPr lvl="1"/>
            <a:r>
              <a:rPr lang="en-US" altLang="ja-JP" dirty="0"/>
              <a:t>GPIO</a:t>
            </a:r>
          </a:p>
          <a:p>
            <a:pPr lvl="2"/>
            <a:r>
              <a:rPr lang="ja-JP" altLang="en-US"/>
              <a:t>温度湿度センサ </a:t>
            </a:r>
            <a:r>
              <a:rPr lang="en-US" altLang="ja-JP" dirty="0"/>
              <a:t>(SHT75)</a:t>
            </a:r>
          </a:p>
          <a:p>
            <a:pPr lvl="1"/>
            <a:r>
              <a:rPr lang="en-US" altLang="ja-JP" dirty="0"/>
              <a:t>ADC</a:t>
            </a:r>
          </a:p>
          <a:p>
            <a:pPr lvl="1"/>
            <a:r>
              <a:rPr lang="en-US" altLang="ja-JP" dirty="0"/>
              <a:t>PWM</a:t>
            </a:r>
          </a:p>
          <a:p>
            <a:pPr lvl="1"/>
            <a:r>
              <a:rPr lang="en-US" altLang="ja-JP" dirty="0"/>
              <a:t>I2C (RTC, LCD, CO2</a:t>
            </a:r>
            <a:r>
              <a:rPr lang="ja-JP" altLang="en-US"/>
              <a:t>センサ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SPI (SD </a:t>
            </a:r>
            <a:r>
              <a:rPr lang="ja-JP" altLang="en-US"/>
              <a:t>カード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UART (GPS, LoRa)</a:t>
            </a:r>
          </a:p>
          <a:p>
            <a:pPr lvl="1"/>
            <a:r>
              <a:rPr lang="en-US" altLang="ja-JP" dirty="0"/>
              <a:t>Wi-Fi (SNTP)</a:t>
            </a:r>
          </a:p>
          <a:p>
            <a:pPr lvl="1"/>
            <a:r>
              <a:rPr lang="en-US" altLang="ja-JP" dirty="0"/>
              <a:t>Deep sleep</a:t>
            </a:r>
          </a:p>
          <a:p>
            <a:endParaRPr lang="en-US" altLang="ja-JP" dirty="0"/>
          </a:p>
          <a:p>
            <a:endParaRPr lang="en-US" altLang="ja-JP" sz="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DDC832-E36A-6147-A16A-9CEA5DBBB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71" y="968375"/>
            <a:ext cx="4120349" cy="57912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30092F7-E99C-6748-9F42-F209E3DE39AF}"/>
              </a:ext>
            </a:extLst>
          </p:cNvPr>
          <p:cNvSpPr/>
          <p:nvPr/>
        </p:nvSpPr>
        <p:spPr bwMode="auto">
          <a:xfrm>
            <a:off x="5330191" y="6181843"/>
            <a:ext cx="2663190" cy="463431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6FB6E4A-C210-DC43-934F-53A443E2E3CC}"/>
              </a:ext>
            </a:extLst>
          </p:cNvPr>
          <p:cNvSpPr txBox="1"/>
          <p:nvPr/>
        </p:nvSpPr>
        <p:spPr>
          <a:xfrm>
            <a:off x="7947634" y="528129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C</a:t>
            </a:r>
            <a:r>
              <a:rPr kumimoji="1" lang="ja-JP" altLang="en-US">
                <a:solidFill>
                  <a:srgbClr val="FF0000"/>
                </a:solidFill>
              </a:rPr>
              <a:t>言語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256AAB0-7E1E-7F43-BE77-B73E0C6F0158}"/>
              </a:ext>
            </a:extLst>
          </p:cNvPr>
          <p:cNvSpPr/>
          <p:nvPr/>
        </p:nvSpPr>
        <p:spPr bwMode="auto">
          <a:xfrm>
            <a:off x="5330190" y="5455920"/>
            <a:ext cx="2663190" cy="685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0AE4269-4AF5-8345-B748-EDAC1CE4E085}"/>
              </a:ext>
            </a:extLst>
          </p:cNvPr>
          <p:cNvSpPr txBox="1"/>
          <p:nvPr/>
        </p:nvSpPr>
        <p:spPr>
          <a:xfrm>
            <a:off x="7991656" y="6131679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Ruby</a:t>
            </a:r>
          </a:p>
          <a:p>
            <a:r>
              <a:rPr lang="ja-JP" altLang="en-US">
                <a:solidFill>
                  <a:srgbClr val="FF0000"/>
                </a:solidFill>
              </a:rPr>
              <a:t>クラス定義</a:t>
            </a:r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5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345B21-DF47-FE47-804A-3675CFDFB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まとめ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1CFFB8C-CBB3-D64E-A7E5-F76F642D1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ESP32 </a:t>
            </a:r>
            <a:r>
              <a:rPr lang="ja-JP" altLang="en-US"/>
              <a:t>マイコン用ライブラリを自製</a:t>
            </a:r>
            <a:br>
              <a:rPr lang="en-US" altLang="ja-JP" dirty="0"/>
            </a:br>
            <a:r>
              <a:rPr lang="en-US" altLang="ja-JP" sz="2000" dirty="0">
                <a:solidFill>
                  <a:srgbClr val="FF0000"/>
                </a:solidFill>
                <a:hlinkClick r:id="rId2"/>
              </a:rPr>
              <a:t>https://github.com/gfd-dennou-club/iotex-esp32-mrubyc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lvl="1"/>
            <a:endParaRPr lang="en-US" altLang="ja-JP" sz="1800" dirty="0">
              <a:solidFill>
                <a:schemeClr val="tx1"/>
              </a:solidFill>
            </a:endParaRPr>
          </a:p>
          <a:p>
            <a:r>
              <a:rPr lang="ja-JP" altLang="en-US">
                <a:solidFill>
                  <a:schemeClr val="tx1"/>
                </a:solidFill>
              </a:rPr>
              <a:t>授業で「組込システム」を担当してます</a:t>
            </a:r>
            <a:r>
              <a:rPr lang="en-US" altLang="ja-JP" dirty="0">
                <a:solidFill>
                  <a:schemeClr val="tx1"/>
                </a:solidFill>
              </a:rPr>
              <a:t>…</a:t>
            </a:r>
          </a:p>
          <a:p>
            <a:pPr lvl="1"/>
            <a:r>
              <a:rPr lang="ja-JP" altLang="en-US">
                <a:solidFill>
                  <a:schemeClr val="tx1"/>
                </a:solidFill>
              </a:rPr>
              <a:t>県や技術職員さんの協力を得ながら何とかやってます．</a:t>
            </a:r>
            <a:endParaRPr lang="en-US" altLang="ja-JP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altLang="ja-JP" sz="2000" dirty="0">
                <a:solidFill>
                  <a:schemeClr val="tx1"/>
                </a:solidFill>
                <a:hlinkClick r:id="rId3"/>
              </a:rPr>
              <a:t>https://www.gfd-dennou.org/arch/iotex/es/mrubyc_2020/</a:t>
            </a:r>
            <a:endParaRPr lang="en-US" altLang="ja-JP" sz="2000" dirty="0">
              <a:solidFill>
                <a:schemeClr val="tx1"/>
              </a:solidFill>
            </a:endParaRPr>
          </a:p>
          <a:p>
            <a:endParaRPr lang="en-US" altLang="ja-JP" sz="2000" dirty="0">
              <a:solidFill>
                <a:schemeClr val="tx1"/>
              </a:solidFill>
            </a:endParaRPr>
          </a:p>
          <a:p>
            <a:endParaRPr kumimoji="1" lang="ja-JP" altLang="en-US"/>
          </a:p>
        </p:txBody>
      </p:sp>
      <p:pic>
        <p:nvPicPr>
          <p:cNvPr id="4" name="コンテンツ プレースホルダー 8">
            <a:extLst>
              <a:ext uri="{FF2B5EF4-FFF2-40B4-BE49-F238E27FC236}">
                <a16:creationId xmlns:a16="http://schemas.microsoft.com/office/drawing/2014/main" id="{1DB0F34C-17EA-2148-AF75-86D7F68E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686" y="3627120"/>
            <a:ext cx="4291294" cy="301467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8CC6A67-C7AF-4049-8A22-776B86724736}"/>
              </a:ext>
            </a:extLst>
          </p:cNvPr>
          <p:cNvSpPr txBox="1"/>
          <p:nvPr/>
        </p:nvSpPr>
        <p:spPr>
          <a:xfrm>
            <a:off x="3484723" y="6041390"/>
            <a:ext cx="1627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/>
              <a:t>実習用ボード</a:t>
            </a:r>
            <a:endParaRPr kumimoji="1" lang="ja-JP" altLang="en-US" sz="2000"/>
          </a:p>
        </p:txBody>
      </p:sp>
    </p:spTree>
    <p:extLst>
      <p:ext uri="{BB962C8B-B14F-4D97-AF65-F5344CB8AC3E}">
        <p14:creationId xmlns:p14="http://schemas.microsoft.com/office/powerpoint/2010/main" val="3500480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020516-A5CE-0643-A34D-B76ADF509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000000"/>
                </a:solidFill>
              </a:rPr>
              <a:t>IoT</a:t>
            </a:r>
            <a:r>
              <a:rPr lang="ja-JP" altLang="en-US">
                <a:solidFill>
                  <a:srgbClr val="000000"/>
                </a:solidFill>
              </a:rPr>
              <a:t> と地球惑星科学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48D316-B1FB-CA46-80A9-A4E570B5D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66800"/>
            <a:ext cx="8991011" cy="5029200"/>
          </a:xfrm>
        </p:spPr>
        <p:txBody>
          <a:bodyPr/>
          <a:lstStyle/>
          <a:p>
            <a:r>
              <a:rPr lang="ja-JP" altLang="en-US">
                <a:solidFill>
                  <a:schemeClr val="tx1"/>
                </a:solidFill>
              </a:rPr>
              <a:t>時代認識：誰でも手軽に観測できる時代</a:t>
            </a:r>
            <a:endParaRPr lang="en-US" altLang="ja-JP" dirty="0"/>
          </a:p>
          <a:p>
            <a:pPr lvl="1"/>
            <a:r>
              <a:rPr lang="ja-JP" altLang="en-US">
                <a:solidFill>
                  <a:schemeClr val="tx1"/>
                </a:solidFill>
              </a:rPr>
              <a:t>マイコン・センサーの低価格化・高性能化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ja-JP" altLang="en-US">
                <a:solidFill>
                  <a:schemeClr val="tx1"/>
                </a:solidFill>
              </a:rPr>
              <a:t>ネットワーク化のコストの大幅な低減 </a:t>
            </a:r>
            <a:r>
              <a:rPr lang="en-US" altLang="ja-JP" sz="1400" dirty="0">
                <a:solidFill>
                  <a:schemeClr val="tx1"/>
                </a:solidFill>
              </a:rPr>
              <a:t>(</a:t>
            </a:r>
            <a:r>
              <a:rPr lang="ja-JP" altLang="en-US" sz="1400">
                <a:solidFill>
                  <a:schemeClr val="tx1"/>
                </a:solidFill>
              </a:rPr>
              <a:t>例</a:t>
            </a:r>
            <a:r>
              <a:rPr lang="en-US" altLang="ja-JP" sz="1400" dirty="0">
                <a:solidFill>
                  <a:schemeClr val="tx1"/>
                </a:solidFill>
              </a:rPr>
              <a:t>: </a:t>
            </a:r>
            <a:r>
              <a:rPr lang="ja-JP" altLang="en-US" sz="1400">
                <a:solidFill>
                  <a:schemeClr val="tx1"/>
                </a:solidFill>
              </a:rPr>
              <a:t>数百円</a:t>
            </a:r>
            <a:r>
              <a:rPr lang="en-US" altLang="ja-JP" sz="1400" dirty="0">
                <a:solidFill>
                  <a:schemeClr val="tx1"/>
                </a:solidFill>
              </a:rPr>
              <a:t>/</a:t>
            </a:r>
            <a:r>
              <a:rPr lang="ja-JP" altLang="en-US" sz="1400">
                <a:solidFill>
                  <a:schemeClr val="tx1"/>
                </a:solidFill>
              </a:rPr>
              <a:t>月の</a:t>
            </a:r>
            <a:r>
              <a:rPr lang="en-US" altLang="ja-JP" sz="1400" dirty="0">
                <a:solidFill>
                  <a:schemeClr val="tx1"/>
                </a:solidFill>
              </a:rPr>
              <a:t>SIM, </a:t>
            </a:r>
            <a:r>
              <a:rPr lang="ja-JP" altLang="en-US" sz="1400">
                <a:solidFill>
                  <a:schemeClr val="tx1"/>
                </a:solidFill>
              </a:rPr>
              <a:t>無線</a:t>
            </a:r>
            <a:r>
              <a:rPr lang="en-US" altLang="ja-JP" sz="1400" dirty="0">
                <a:solidFill>
                  <a:schemeClr val="tx1"/>
                </a:solidFill>
              </a:rPr>
              <a:t>LAN</a:t>
            </a:r>
            <a:r>
              <a:rPr lang="ja-JP" altLang="en-US" sz="1400">
                <a:solidFill>
                  <a:schemeClr val="tx1"/>
                </a:solidFill>
              </a:rPr>
              <a:t>一般化</a:t>
            </a:r>
            <a:r>
              <a:rPr lang="en-US" altLang="ja-JP" sz="1400" dirty="0">
                <a:solidFill>
                  <a:schemeClr val="tx1"/>
                </a:solidFill>
              </a:rPr>
              <a:t>)</a:t>
            </a:r>
          </a:p>
          <a:p>
            <a:pPr marL="457200" lvl="1" indent="0">
              <a:buNone/>
            </a:pPr>
            <a:endParaRPr kumimoji="1" lang="ja-JP" altLang="en-US"/>
          </a:p>
        </p:txBody>
      </p:sp>
      <p:sp>
        <p:nvSpPr>
          <p:cNvPr id="21" name="右矢印 20">
            <a:extLst>
              <a:ext uri="{FF2B5EF4-FFF2-40B4-BE49-F238E27FC236}">
                <a16:creationId xmlns:a16="http://schemas.microsoft.com/office/drawing/2014/main" id="{2563BD35-E65F-574D-A814-E973B1EDEE89}"/>
              </a:ext>
            </a:extLst>
          </p:cNvPr>
          <p:cNvSpPr/>
          <p:nvPr/>
        </p:nvSpPr>
        <p:spPr bwMode="auto">
          <a:xfrm>
            <a:off x="4360112" y="3074095"/>
            <a:ext cx="759530" cy="1282700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9456245-7404-564B-8EC6-C1F8C32A17BA}"/>
              </a:ext>
            </a:extLst>
          </p:cNvPr>
          <p:cNvSpPr txBox="1"/>
          <p:nvPr/>
        </p:nvSpPr>
        <p:spPr>
          <a:xfrm>
            <a:off x="657352" y="4984528"/>
            <a:ext cx="3086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大規模な設備を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 1 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つ設置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iragino Maru Gothic ProN W4" panose="020F0400000000000000" pitchFamily="34" charset="-128"/>
              <a:ea typeface="Hiragino Maru Gothic ProN W4" panose="020F0400000000000000" pitchFamily="34" charset="-128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8345288-2799-5242-B330-4C9DF8EB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70926" y="2228501"/>
            <a:ext cx="1615234" cy="220613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59E492F-7250-4445-8B4F-7897F8858408}"/>
              </a:ext>
            </a:extLst>
          </p:cNvPr>
          <p:cNvSpPr txBox="1"/>
          <p:nvPr/>
        </p:nvSpPr>
        <p:spPr>
          <a:xfrm flipH="1">
            <a:off x="5991500" y="4213797"/>
            <a:ext cx="3266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IoT 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化した観測機器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~ 1 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万円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EFFB5D7-FC44-BB46-970C-B3D335ABD320}"/>
              </a:ext>
            </a:extLst>
          </p:cNvPr>
          <p:cNvSpPr/>
          <p:nvPr/>
        </p:nvSpPr>
        <p:spPr bwMode="auto">
          <a:xfrm>
            <a:off x="5244045" y="2443763"/>
            <a:ext cx="3540359" cy="2466154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D5D28378-B8F4-304D-B9A9-364171F82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07" y="2523951"/>
            <a:ext cx="1422918" cy="1745911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B951ED1A-8355-6B4C-99E8-C9F60073ECC2}"/>
              </a:ext>
            </a:extLst>
          </p:cNvPr>
          <p:cNvSpPr txBox="1"/>
          <p:nvPr/>
        </p:nvSpPr>
        <p:spPr>
          <a:xfrm flipH="1">
            <a:off x="630759" y="4202870"/>
            <a:ext cx="3880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百葉箱（アナログ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, 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デジタル）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数十万円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? </a:t>
            </a: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百万円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iragino Kaku Gothic ProN W3" panose="020B0300000000000000" pitchFamily="34" charset="-128"/>
                <a:ea typeface="Hiragino Kaku Gothic ProN W3" panose="020B0300000000000000" pitchFamily="34" charset="-128"/>
              </a:rPr>
              <a:t>?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iragino Kaku Gothic ProN W3" panose="020B0300000000000000" pitchFamily="34" charset="-128"/>
              <a:ea typeface="Hiragino Kaku Gothic ProN W3" panose="020B0300000000000000" pitchFamily="34" charset="-128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25155826-3F0B-EF47-BDC5-AE86AC3CB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8688" y="2523952"/>
            <a:ext cx="1970883" cy="1615235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CE2B585-B5CC-2445-BFE8-A08AA6DD6298}"/>
              </a:ext>
            </a:extLst>
          </p:cNvPr>
          <p:cNvSpPr/>
          <p:nvPr/>
        </p:nvSpPr>
        <p:spPr bwMode="auto">
          <a:xfrm>
            <a:off x="776906" y="2443277"/>
            <a:ext cx="3428884" cy="246615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4F0B800-365D-3F48-A297-0F0A3F870D73}"/>
              </a:ext>
            </a:extLst>
          </p:cNvPr>
          <p:cNvSpPr txBox="1"/>
          <p:nvPr/>
        </p:nvSpPr>
        <p:spPr>
          <a:xfrm>
            <a:off x="5244045" y="498452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お小遣いで観測できる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</a:br>
            <a:r>
              <a: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iragino Maru Gothic ProN W4" panose="020F0400000000000000" pitchFamily="34" charset="-128"/>
                <a:ea typeface="Hiragino Maru Gothic ProN W4" panose="020F0400000000000000" pitchFamily="34" charset="-128"/>
              </a:rPr>
              <a:t>機器をたくさん設置できる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674002E5-6817-D844-ABB0-339D4A86C552}"/>
              </a:ext>
            </a:extLst>
          </p:cNvPr>
          <p:cNvSpPr txBox="1"/>
          <p:nvPr/>
        </p:nvSpPr>
        <p:spPr>
          <a:xfrm>
            <a:off x="66261" y="5811164"/>
            <a:ext cx="9011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IoT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機器を活用すると面白い観測ができそうだ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>
                <a:solidFill>
                  <a:srgbClr val="FF0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高専では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IoT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な演習を担当することに</a:t>
            </a:r>
            <a:r>
              <a:rPr lang="en-US" altLang="ja-JP" sz="3200" dirty="0">
                <a:solidFill>
                  <a:srgbClr val="FF0000"/>
                </a:solidFill>
                <a:latin typeface="Hiragino Kaku Gothic StdN W8" panose="020B0800000000000000" pitchFamily="34" charset="-128"/>
                <a:ea typeface="Hiragino Kaku Gothic StdN W8" panose="020B0800000000000000" pitchFamily="34" charset="-128"/>
              </a:rPr>
              <a:t>…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iragino Kaku Gothic StdN W8" panose="020B0800000000000000" pitchFamily="34" charset="-128"/>
              <a:ea typeface="Hiragino Kaku Gothic StdN W8" panose="020B0800000000000000" pitchFamily="34" charset="-128"/>
            </a:endParaRPr>
          </a:p>
        </p:txBody>
      </p:sp>
      <p:pic>
        <p:nvPicPr>
          <p:cNvPr id="17" name="コンテンツ プレースホルダー 9">
            <a:extLst>
              <a:ext uri="{FF2B5EF4-FFF2-40B4-BE49-F238E27FC236}">
                <a16:creationId xmlns:a16="http://schemas.microsoft.com/office/drawing/2014/main" id="{2160929B-230C-FD45-9606-15C5266E37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69" t="20906" r="12181" b="33188"/>
          <a:stretch/>
        </p:blipFill>
        <p:spPr>
          <a:xfrm rot="5400000">
            <a:off x="4696033" y="3161882"/>
            <a:ext cx="2313810" cy="103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0BB0B-F0D4-FA4A-8F75-8B40231F3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利用の例</a:t>
            </a:r>
            <a:r>
              <a:rPr lang="en-US" altLang="ja-JP" dirty="0"/>
              <a:t> (1)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CCFA8B-E8DE-E947-9414-1DC0AF0DC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教室</a:t>
            </a:r>
            <a:r>
              <a:rPr kumimoji="1" lang="ja-JP" altLang="en-US"/>
              <a:t>の温度・湿度・照度・壁の温度</a:t>
            </a:r>
            <a:r>
              <a:rPr kumimoji="1" lang="en-US" altLang="ja-JP" dirty="0"/>
              <a:t> (</a:t>
            </a:r>
            <a:r>
              <a:rPr kumimoji="1" lang="ja-JP" altLang="en-US"/>
              <a:t>放射温度</a:t>
            </a:r>
            <a:r>
              <a:rPr kumimoji="1" lang="en-US" altLang="ja-JP" dirty="0"/>
              <a:t>) …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84086A-3D5E-114E-8931-6B972D9D6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1346"/>
            <a:ext cx="4003685" cy="421476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91C1782-72C7-D14C-A858-19548C5DA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171" y="1764512"/>
            <a:ext cx="4890603" cy="509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3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6E69EC-427D-BE4B-9EA5-37A7CB38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利用の例</a:t>
            </a:r>
            <a:r>
              <a:rPr kumimoji="1" lang="en-US" altLang="ja-JP" dirty="0"/>
              <a:t> (2)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21F5F4-87A2-1F40-A853-791A50CBA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CO</a:t>
            </a:r>
            <a:r>
              <a:rPr kumimoji="1" lang="en-US" altLang="ja-JP" baseline="-25000" dirty="0"/>
              <a:t>2 </a:t>
            </a:r>
            <a:r>
              <a:rPr kumimoji="1" lang="ja-JP" altLang="en-US"/>
              <a:t>計測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9D8764-7A77-9F4D-8612-12D27E51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854" y="1533584"/>
            <a:ext cx="6638291" cy="466754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5E5D99-8E26-D343-B388-FE83C71620A1}"/>
              </a:ext>
            </a:extLst>
          </p:cNvPr>
          <p:cNvSpPr txBox="1"/>
          <p:nvPr/>
        </p:nvSpPr>
        <p:spPr>
          <a:xfrm>
            <a:off x="3227660" y="6193452"/>
            <a:ext cx="270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小学校体育館での測定例</a:t>
            </a:r>
          </a:p>
        </p:txBody>
      </p:sp>
    </p:spTree>
    <p:extLst>
      <p:ext uri="{BB962C8B-B14F-4D97-AF65-F5344CB8AC3E}">
        <p14:creationId xmlns:p14="http://schemas.microsoft.com/office/powerpoint/2010/main" val="3840259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E6DF5E-C86D-BB4A-8F30-23D7FCFD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8425"/>
            <a:ext cx="8458200" cy="695325"/>
          </a:xfrm>
        </p:spPr>
        <p:txBody>
          <a:bodyPr/>
          <a:lstStyle/>
          <a:p>
            <a:r>
              <a:rPr kumimoji="1" lang="ja-JP" altLang="en-US" sz="2800"/>
              <a:t>シングルボードコンピュータ・ワンボードマイコン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455542-0FB8-6142-82F9-284A21A6B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37566" y="2312538"/>
            <a:ext cx="3771899" cy="24967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C7DBBE9-87E7-0E46-948D-9431CB57E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65" y="1503474"/>
            <a:ext cx="2019300" cy="20193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0A35027-338A-A141-A627-A7D3F941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900" y="1201115"/>
            <a:ext cx="2019300" cy="2019300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1EB3222-FDB8-894A-A59F-7A2A1EDA07A2}"/>
              </a:ext>
            </a:extLst>
          </p:cNvPr>
          <p:cNvSpPr txBox="1">
            <a:spLocks/>
          </p:cNvSpPr>
          <p:nvPr/>
        </p:nvSpPr>
        <p:spPr>
          <a:xfrm>
            <a:off x="-115184" y="5446872"/>
            <a:ext cx="3790949" cy="18818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kern="0" dirty="0"/>
              <a:t>Raspberry Pi</a:t>
            </a:r>
          </a:p>
          <a:p>
            <a:pPr lvl="1" defTabSz="914400"/>
            <a:r>
              <a:rPr lang="en-US" altLang="ja-JP" kern="0" dirty="0">
                <a:solidFill>
                  <a:srgbClr val="FF0000"/>
                </a:solidFill>
              </a:rPr>
              <a:t>Linux</a:t>
            </a:r>
            <a:r>
              <a:rPr lang="en-US" altLang="ja-JP" kern="0" dirty="0"/>
              <a:t> </a:t>
            </a:r>
            <a:r>
              <a:rPr lang="en-US" altLang="ja-JP" kern="0" dirty="0">
                <a:solidFill>
                  <a:srgbClr val="FF0000"/>
                </a:solidFill>
              </a:rPr>
              <a:t>(Debian)</a:t>
            </a:r>
          </a:p>
          <a:p>
            <a:pPr defTabSz="914400"/>
            <a:endParaRPr lang="en-US" altLang="ja-JP" kern="0" dirty="0"/>
          </a:p>
          <a:p>
            <a:pPr marL="0" indent="0" defTabSz="914400">
              <a:buNone/>
            </a:pPr>
            <a:endParaRPr lang="ja-JP" altLang="en-US" kern="0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ED0C458F-C8FE-7748-ACE9-9C0DB03695F4}"/>
              </a:ext>
            </a:extLst>
          </p:cNvPr>
          <p:cNvSpPr txBox="1">
            <a:spLocks/>
          </p:cNvSpPr>
          <p:nvPr/>
        </p:nvSpPr>
        <p:spPr>
          <a:xfrm>
            <a:off x="3056540" y="5446872"/>
            <a:ext cx="3790949" cy="18818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kern="0" dirty="0"/>
              <a:t>Arduino</a:t>
            </a:r>
          </a:p>
          <a:p>
            <a:pPr lvl="1" defTabSz="914400"/>
            <a:r>
              <a:rPr lang="ja-JP" altLang="en-US" kern="0"/>
              <a:t>酒井さん</a:t>
            </a:r>
            <a:endParaRPr lang="en-US" altLang="ja-JP" kern="0" dirty="0"/>
          </a:p>
          <a:p>
            <a:pPr lvl="1" defTabSz="914400"/>
            <a:endParaRPr lang="en-US" altLang="ja-JP" kern="0" dirty="0"/>
          </a:p>
          <a:p>
            <a:pPr lvl="1" defTabSz="914400"/>
            <a:endParaRPr lang="en-US" altLang="ja-JP" kern="0" dirty="0"/>
          </a:p>
          <a:p>
            <a:pPr defTabSz="914400"/>
            <a:endParaRPr lang="en-US" altLang="ja-JP" kern="0" dirty="0"/>
          </a:p>
          <a:p>
            <a:pPr marL="0" indent="0" defTabSz="914400">
              <a:buNone/>
            </a:pPr>
            <a:endParaRPr lang="ja-JP" altLang="en-US" kern="0"/>
          </a:p>
        </p:txBody>
      </p:sp>
      <p:pic>
        <p:nvPicPr>
          <p:cNvPr id="2050" name="Picture 2" descr="Arduino - Wikipedia">
            <a:extLst>
              <a:ext uri="{FF2B5EF4-FFF2-40B4-BE49-F238E27FC236}">
                <a16:creationId xmlns:a16="http://schemas.microsoft.com/office/drawing/2014/main" id="{A5FB8953-200B-094A-A7AC-D7F217430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2" y="1180159"/>
            <a:ext cx="3335226" cy="333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mazon | M5スタック公式ストック販売。 ESP32 ベーシックコア開発キット 拡張 マイクロコントロール WiFi BLE IoT  プロトタイプボード Arduino用 | QMY YOHOK | Bluetoothアダプタ 通販">
            <a:extLst>
              <a:ext uri="{FF2B5EF4-FFF2-40B4-BE49-F238E27FC236}">
                <a16:creationId xmlns:a16="http://schemas.microsoft.com/office/drawing/2014/main" id="{6EC9BD56-4C8F-F040-BC0E-F0D62AC25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100" y="3256009"/>
            <a:ext cx="1760474" cy="17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C5C9759-12CA-6943-BA53-3EFFFC0EAE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3914" y="3369863"/>
            <a:ext cx="1729186" cy="1296889"/>
          </a:xfrm>
          <a:prstGeom prst="rect">
            <a:avLst/>
          </a:prstGeom>
        </p:spPr>
      </p:pic>
      <p:sp>
        <p:nvSpPr>
          <p:cNvPr id="12" name="コンテンツ プレースホルダー 2">
            <a:extLst>
              <a:ext uri="{FF2B5EF4-FFF2-40B4-BE49-F238E27FC236}">
                <a16:creationId xmlns:a16="http://schemas.microsoft.com/office/drawing/2014/main" id="{CFE1B71F-89FD-764F-B332-7DE1C1F55937}"/>
              </a:ext>
            </a:extLst>
          </p:cNvPr>
          <p:cNvSpPr txBox="1">
            <a:spLocks/>
          </p:cNvSpPr>
          <p:nvPr/>
        </p:nvSpPr>
        <p:spPr>
          <a:xfrm>
            <a:off x="5912879" y="5446872"/>
            <a:ext cx="3790949" cy="188187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US" altLang="ja-JP" kern="0" dirty="0"/>
              <a:t>ESP32</a:t>
            </a:r>
          </a:p>
          <a:p>
            <a:pPr lvl="1" defTabSz="914400"/>
            <a:r>
              <a:rPr lang="ja-JP" altLang="en-US" kern="0"/>
              <a:t>機能盛りだくさん</a:t>
            </a:r>
            <a:endParaRPr lang="en-US" altLang="ja-JP" kern="0" dirty="0"/>
          </a:p>
          <a:p>
            <a:pPr lvl="1" defTabSz="914400"/>
            <a:r>
              <a:rPr lang="en-US" altLang="ja-JP" kern="0" dirty="0"/>
              <a:t>wi-fi, </a:t>
            </a:r>
            <a:r>
              <a:rPr lang="ja-JP" altLang="en-US" kern="0"/>
              <a:t>など</a:t>
            </a:r>
            <a:endParaRPr lang="en-US" altLang="ja-JP" kern="0" dirty="0"/>
          </a:p>
          <a:p>
            <a:pPr lvl="1" defTabSz="914400"/>
            <a:endParaRPr lang="en-US" altLang="ja-JP" kern="0" dirty="0"/>
          </a:p>
          <a:p>
            <a:pPr lvl="1" defTabSz="914400"/>
            <a:endParaRPr lang="en-US" altLang="ja-JP" kern="0" dirty="0"/>
          </a:p>
          <a:p>
            <a:pPr defTabSz="914400"/>
            <a:endParaRPr lang="en-US" altLang="ja-JP" kern="0" dirty="0"/>
          </a:p>
          <a:p>
            <a:pPr marL="0" indent="0" defTabSz="914400">
              <a:buNone/>
            </a:pPr>
            <a:endParaRPr lang="ja-JP" altLang="en-US" kern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372DBCC-0734-8A49-8D55-F3B7CA75F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>
                <a:solidFill>
                  <a:srgbClr val="FF0000"/>
                </a:solidFill>
              </a:rPr>
              <a:t>センサーを接続してデータ取得</a:t>
            </a:r>
            <a:r>
              <a:rPr kumimoji="1" lang="en-US" altLang="ja-JP" dirty="0">
                <a:solidFill>
                  <a:srgbClr val="FF0000"/>
                </a:solidFill>
              </a:rPr>
              <a:t>. 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8C9519-2BC4-0441-B31B-896A11A982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1180" y="3876601"/>
            <a:ext cx="2301699" cy="1396276"/>
          </a:xfrm>
          <a:prstGeom prst="rect">
            <a:avLst/>
          </a:prstGeom>
        </p:spPr>
      </p:pic>
      <p:sp>
        <p:nvSpPr>
          <p:cNvPr id="11" name="角丸四角形 10">
            <a:extLst>
              <a:ext uri="{FF2B5EF4-FFF2-40B4-BE49-F238E27FC236}">
                <a16:creationId xmlns:a16="http://schemas.microsoft.com/office/drawing/2014/main" id="{A04B34AE-54CC-DE40-B27C-AD80D118CF4E}"/>
              </a:ext>
            </a:extLst>
          </p:cNvPr>
          <p:cNvSpPr/>
          <p:nvPr/>
        </p:nvSpPr>
        <p:spPr bwMode="auto">
          <a:xfrm>
            <a:off x="2496767" y="1470225"/>
            <a:ext cx="6496807" cy="5354526"/>
          </a:xfrm>
          <a:prstGeom prst="round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657166A-EA5E-A942-9DBA-F35BE9BC4F5F}"/>
              </a:ext>
            </a:extLst>
          </p:cNvPr>
          <p:cNvSpPr txBox="1"/>
          <p:nvPr/>
        </p:nvSpPr>
        <p:spPr>
          <a:xfrm>
            <a:off x="4800837" y="6369050"/>
            <a:ext cx="140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>
                <a:solidFill>
                  <a:srgbClr val="00B050"/>
                </a:solidFill>
              </a:rPr>
              <a:t>マイコン</a:t>
            </a:r>
          </a:p>
        </p:txBody>
      </p:sp>
    </p:spTree>
    <p:extLst>
      <p:ext uri="{BB962C8B-B14F-4D97-AF65-F5344CB8AC3E}">
        <p14:creationId xmlns:p14="http://schemas.microsoft.com/office/powerpoint/2010/main" val="1912641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4C4D60-8ECE-664D-9047-FE5BC1F4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マイコンの</a:t>
            </a:r>
            <a:r>
              <a:rPr kumimoji="1" lang="ja-JP" altLang="en-US"/>
              <a:t>プログラミング言語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E39420-5BA9-7B43-A720-12AB6F9D9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1" y="4320540"/>
            <a:ext cx="8623300" cy="1741170"/>
          </a:xfrm>
        </p:spPr>
        <p:txBody>
          <a:bodyPr/>
          <a:lstStyle/>
          <a:p>
            <a:pPr marL="0" indent="0" algn="ctr">
              <a:buNone/>
            </a:pPr>
            <a:r>
              <a:rPr lang="ja-JP" altLang="en-US" sz="3200">
                <a:solidFill>
                  <a:srgbClr val="FF0000"/>
                </a:solidFill>
              </a:rPr>
              <a:t>高級言語を使いたい！</a:t>
            </a:r>
            <a:endParaRPr kumimoji="1" lang="en-US" altLang="ja-JP" sz="32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kumimoji="1" lang="en-US" altLang="ja-JP" sz="3200" dirty="0">
                <a:solidFill>
                  <a:srgbClr val="FF0000"/>
                </a:solidFill>
              </a:rPr>
              <a:t>Ruby</a:t>
            </a:r>
            <a:r>
              <a:rPr kumimoji="1" lang="ja-JP" altLang="en-US" sz="3200">
                <a:solidFill>
                  <a:srgbClr val="FF0000"/>
                </a:solidFill>
              </a:rPr>
              <a:t>でマイコンのプログラミングをしたい！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924460-D68D-4B44-AC15-1D6ED449C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99" y="1230313"/>
            <a:ext cx="9144000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58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4EA6F8-BD43-434D-BAEC-7AAA9725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12F458-2599-5E41-98B0-4080956C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955"/>
            <a:ext cx="6602866" cy="68580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9B49BA9-87D8-474E-82E0-3989BC10344D}"/>
              </a:ext>
            </a:extLst>
          </p:cNvPr>
          <p:cNvSpPr txBox="1"/>
          <p:nvPr/>
        </p:nvSpPr>
        <p:spPr>
          <a:xfrm>
            <a:off x="6097596" y="6269503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Interface 2020</a:t>
            </a:r>
            <a:r>
              <a:rPr kumimoji="1" lang="ja-JP" altLang="en-US"/>
              <a:t>年</a:t>
            </a:r>
            <a:r>
              <a:rPr kumimoji="1" lang="en-US" altLang="ja-JP" dirty="0"/>
              <a:t>1</a:t>
            </a:r>
            <a:r>
              <a:rPr kumimoji="1" lang="ja-JP" altLang="en-US"/>
              <a:t>月号 </a:t>
            </a:r>
            <a:r>
              <a:rPr kumimoji="1" lang="en-US" altLang="ja-JP" dirty="0"/>
              <a:t>p.77</a:t>
            </a:r>
          </a:p>
          <a:p>
            <a:r>
              <a:rPr lang="en-US" altLang="ja-JP" dirty="0"/>
              <a:t>CQ </a:t>
            </a:r>
            <a:r>
              <a:rPr lang="ja-JP" altLang="en-US"/>
              <a:t>出版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E6CEB3-5EE3-9943-8BE8-A5A84BFEB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360" y="-20955"/>
            <a:ext cx="2684640" cy="5029200"/>
          </a:xfrm>
          <a:solidFill>
            <a:schemeClr val="tx2"/>
          </a:solidFill>
        </p:spPr>
        <p:txBody>
          <a:bodyPr/>
          <a:lstStyle/>
          <a:p>
            <a:pPr marL="0" indent="0">
              <a:buNone/>
            </a:pPr>
            <a:r>
              <a:rPr lang="ja-JP" altLang="en-US" sz="1800"/>
              <a:t>注</a:t>
            </a:r>
            <a:r>
              <a:rPr lang="en-US" altLang="ja-JP" sz="1800" dirty="0"/>
              <a:t>) </a:t>
            </a:r>
          </a:p>
          <a:p>
            <a:pPr marL="0" indent="0">
              <a:buNone/>
            </a:pPr>
            <a:r>
              <a:rPr kumimoji="1" lang="ja-JP" altLang="en-US" sz="1800"/>
              <a:t>マイコンメーカの提供する</a:t>
            </a:r>
            <a:r>
              <a:rPr lang="ja-JP" altLang="en-US" sz="1800"/>
              <a:t>公式な</a:t>
            </a:r>
            <a:r>
              <a:rPr kumimoji="1" lang="ja-JP" altLang="en-US" sz="1800"/>
              <a:t>開発環境は</a:t>
            </a:r>
            <a:br>
              <a:rPr kumimoji="1" lang="en-US" altLang="ja-JP" sz="1800" dirty="0"/>
            </a:br>
            <a:r>
              <a:rPr kumimoji="1" lang="en-US" altLang="ja-JP" sz="1800" dirty="0"/>
              <a:t>C, C++.</a:t>
            </a:r>
          </a:p>
          <a:p>
            <a:pPr marL="0" indent="0">
              <a:buNone/>
            </a:pPr>
            <a:endParaRPr kumimoji="1" lang="ja-JP" altLang="en-US" sz="180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5547293-B71D-EE4D-B110-101F9355F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591"/>
          <a:stretch/>
        </p:blipFill>
        <p:spPr>
          <a:xfrm>
            <a:off x="6620290" y="4265369"/>
            <a:ext cx="3090681" cy="20041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90CB410-2F5D-9C44-8096-587B041C7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27"/>
          <a:stretch/>
        </p:blipFill>
        <p:spPr>
          <a:xfrm>
            <a:off x="6620290" y="2412821"/>
            <a:ext cx="2523710" cy="190947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66C6A24-EE32-1249-B10D-8EF9FE8F884F}"/>
              </a:ext>
            </a:extLst>
          </p:cNvPr>
          <p:cNvSpPr/>
          <p:nvPr/>
        </p:nvSpPr>
        <p:spPr bwMode="auto">
          <a:xfrm>
            <a:off x="140970" y="5008245"/>
            <a:ext cx="5848350" cy="6858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22B41A-9C1D-FF40-8014-C3BAF55DFDD2}"/>
              </a:ext>
            </a:extLst>
          </p:cNvPr>
          <p:cNvSpPr/>
          <p:nvPr/>
        </p:nvSpPr>
        <p:spPr bwMode="auto">
          <a:xfrm>
            <a:off x="140970" y="793750"/>
            <a:ext cx="5848350" cy="50303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7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93A919-D428-0343-AA8C-ACEE7420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Ruby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F010CC9-8604-794D-8539-1F1B3723E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ja-JP" dirty="0"/>
              <a:t>Ruby </a:t>
            </a:r>
          </a:p>
          <a:p>
            <a:pPr lvl="1"/>
            <a:r>
              <a:rPr lang="ja-JP" altLang="en-US"/>
              <a:t>元祖</a:t>
            </a:r>
            <a:r>
              <a:rPr lang="en-US" altLang="ja-JP" dirty="0"/>
              <a:t>. </a:t>
            </a:r>
            <a:r>
              <a:rPr lang="ja-JP" altLang="en-US"/>
              <a:t>サーバ</a:t>
            </a:r>
            <a:r>
              <a:rPr lang="en-US" altLang="ja-JP" dirty="0"/>
              <a:t>, </a:t>
            </a:r>
            <a:r>
              <a:rPr lang="en" altLang="ja-JP" dirty="0"/>
              <a:t>PC </a:t>
            </a:r>
            <a:r>
              <a:rPr lang="ja-JP" altLang="en-US"/>
              <a:t>向け</a:t>
            </a:r>
            <a:endParaRPr lang="en-US" altLang="ja-JP" dirty="0"/>
          </a:p>
          <a:p>
            <a:pPr lvl="1"/>
            <a:endParaRPr lang="ja-JP" altLang="en-US" sz="800"/>
          </a:p>
          <a:p>
            <a:r>
              <a:rPr lang="en" altLang="ja-JP" dirty="0" err="1"/>
              <a:t>mruby</a:t>
            </a:r>
            <a:r>
              <a:rPr lang="en" altLang="ja-JP" dirty="0"/>
              <a:t> </a:t>
            </a:r>
          </a:p>
          <a:p>
            <a:pPr lvl="1"/>
            <a:r>
              <a:rPr lang="ja-JP" altLang="en-US"/>
              <a:t>マイコン</a:t>
            </a:r>
            <a:r>
              <a:rPr lang="en-US" altLang="ja-JP" dirty="0"/>
              <a:t>, </a:t>
            </a:r>
            <a:r>
              <a:rPr lang="ja-JP" altLang="en-US"/>
              <a:t>組み込み向け</a:t>
            </a:r>
          </a:p>
          <a:p>
            <a:pPr lvl="1"/>
            <a:r>
              <a:rPr lang="en" altLang="ja-JP" dirty="0"/>
              <a:t>Ruby </a:t>
            </a:r>
            <a:r>
              <a:rPr lang="ja-JP" altLang="en-US"/>
              <a:t>を軽量化した実装 </a:t>
            </a:r>
            <a:r>
              <a:rPr lang="en-US" altLang="ja-JP" dirty="0"/>
              <a:t>(</a:t>
            </a:r>
            <a:r>
              <a:rPr lang="ja-JP" altLang="en-US"/>
              <a:t>実行時に必要なメモリ量 </a:t>
            </a:r>
            <a:r>
              <a:rPr lang="en-US" altLang="ja-JP" dirty="0"/>
              <a:t>200 </a:t>
            </a:r>
            <a:r>
              <a:rPr lang="en" altLang="ja-JP" dirty="0"/>
              <a:t>kb)</a:t>
            </a:r>
          </a:p>
          <a:p>
            <a:endParaRPr lang="en" altLang="ja-JP" sz="800" dirty="0"/>
          </a:p>
          <a:p>
            <a:r>
              <a:rPr lang="en" altLang="ja-JP" dirty="0" err="1">
                <a:solidFill>
                  <a:srgbClr val="FF0000"/>
                </a:solidFill>
              </a:rPr>
              <a:t>mruby</a:t>
            </a:r>
            <a:r>
              <a:rPr lang="en" altLang="ja-JP" dirty="0">
                <a:solidFill>
                  <a:srgbClr val="FF0000"/>
                </a:solidFill>
              </a:rPr>
              <a:t>/c </a:t>
            </a:r>
          </a:p>
          <a:p>
            <a:pPr lvl="1"/>
            <a:r>
              <a:rPr lang="ja-JP" altLang="en-US"/>
              <a:t>小規模マイコン</a:t>
            </a:r>
            <a:r>
              <a:rPr lang="en-US" altLang="ja-JP" dirty="0"/>
              <a:t>, </a:t>
            </a:r>
            <a:r>
              <a:rPr lang="ja-JP" altLang="en-US"/>
              <a:t>組み込み向け</a:t>
            </a:r>
            <a:endParaRPr lang="en-US" altLang="ja-JP" dirty="0"/>
          </a:p>
          <a:p>
            <a:pPr lvl="1"/>
            <a:r>
              <a:rPr lang="en" altLang="ja-JP" dirty="0" err="1"/>
              <a:t>mruby</a:t>
            </a:r>
            <a:r>
              <a:rPr lang="en" altLang="ja-JP" dirty="0"/>
              <a:t> </a:t>
            </a:r>
            <a:r>
              <a:rPr lang="ja-JP" altLang="en-US"/>
              <a:t>よりさらに小さな実装 </a:t>
            </a:r>
            <a:r>
              <a:rPr lang="en-US" altLang="ja-JP" dirty="0"/>
              <a:t>(</a:t>
            </a:r>
            <a:r>
              <a:rPr lang="ja-JP" altLang="en-US"/>
              <a:t>実行時に必要なメモリ量 </a:t>
            </a:r>
            <a:r>
              <a:rPr lang="en-US" altLang="ja-JP" dirty="0"/>
              <a:t>&lt; 64 </a:t>
            </a:r>
            <a:r>
              <a:rPr lang="en" altLang="ja-JP" dirty="0"/>
              <a:t>kb)</a:t>
            </a:r>
          </a:p>
          <a:p>
            <a:pPr lvl="1"/>
            <a:r>
              <a:rPr lang="en-US" altLang="ja-JP" dirty="0"/>
              <a:t>2015</a:t>
            </a:r>
            <a:r>
              <a:rPr lang="ja-JP" altLang="en-US"/>
              <a:t>年</a:t>
            </a:r>
            <a:r>
              <a:rPr lang="en-US" altLang="ja-JP" dirty="0"/>
              <a:t>~ </a:t>
            </a:r>
            <a:r>
              <a:rPr lang="ja-JP" altLang="en-US"/>
              <a:t>しまねソフト研究開発センター</a:t>
            </a:r>
            <a:r>
              <a:rPr lang="en-US" altLang="ja-JP" dirty="0"/>
              <a:t>, </a:t>
            </a:r>
            <a:r>
              <a:rPr lang="ja-JP" altLang="en-US"/>
              <a:t>九州工業大学との共同研究で</a:t>
            </a:r>
            <a:r>
              <a:rPr lang="en" altLang="ja-JP" dirty="0" err="1"/>
              <a:t>mruby</a:t>
            </a:r>
            <a:r>
              <a:rPr lang="en" altLang="ja-JP" dirty="0"/>
              <a:t>/c</a:t>
            </a:r>
            <a:r>
              <a:rPr lang="ja-JP" altLang="en-US"/>
              <a:t>を開発</a:t>
            </a:r>
          </a:p>
          <a:p>
            <a:pPr lvl="1"/>
            <a:r>
              <a:rPr lang="en" altLang="ja-JP" dirty="0"/>
              <a:t>RAM </a:t>
            </a:r>
            <a:r>
              <a:rPr lang="ja-JP" altLang="en-US"/>
              <a:t>削減を優先 </a:t>
            </a:r>
            <a:r>
              <a:rPr lang="en-US" altLang="ja-JP" dirty="0"/>
              <a:t>(</a:t>
            </a:r>
            <a:r>
              <a:rPr lang="ja-JP" altLang="en-US"/>
              <a:t>実行速度を捨てて</a:t>
            </a:r>
            <a:r>
              <a:rPr lang="en-US" altLang="ja-JP" dirty="0"/>
              <a:t>)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762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E82EDF-2938-8A4E-9C7E-27967A5F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m</a:t>
            </a:r>
            <a:r>
              <a:rPr kumimoji="1" lang="en-US" altLang="ja-JP" dirty="0" err="1"/>
              <a:t>ruby</a:t>
            </a:r>
            <a:r>
              <a:rPr kumimoji="1" lang="en-US" altLang="ja-JP" dirty="0"/>
              <a:t>/c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FE8A4-3A5D-AE4E-A411-EBA8268F1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/>
              <a:t>ソースコードをバイトコード </a:t>
            </a:r>
            <a:r>
              <a:rPr lang="en-US" altLang="ja-JP" dirty="0"/>
              <a:t>(</a:t>
            </a:r>
            <a:r>
              <a:rPr lang="ja-JP" altLang="en-US"/>
              <a:t>中間コード</a:t>
            </a:r>
            <a:r>
              <a:rPr lang="en-US" altLang="ja-JP" dirty="0"/>
              <a:t>) </a:t>
            </a:r>
            <a:r>
              <a:rPr lang="ja-JP" altLang="en-US"/>
              <a:t>にコンパイルし</a:t>
            </a:r>
            <a:r>
              <a:rPr lang="en-US" altLang="ja-JP" dirty="0"/>
              <a:t>, </a:t>
            </a:r>
            <a:r>
              <a:rPr lang="ja-JP" altLang="en-US"/>
              <a:t>それを仮想マシン </a:t>
            </a:r>
            <a:r>
              <a:rPr lang="en-US" altLang="ja-JP" dirty="0"/>
              <a:t>(</a:t>
            </a:r>
            <a:r>
              <a:rPr lang="en" altLang="ja-JP" dirty="0"/>
              <a:t>Virtual Machine; VM) </a:t>
            </a:r>
            <a:r>
              <a:rPr lang="ja-JP" altLang="en-US"/>
              <a:t>で実行</a:t>
            </a:r>
            <a:endParaRPr lang="en-US" altLang="ja-JP" sz="800" dirty="0"/>
          </a:p>
          <a:p>
            <a:pPr lvl="1"/>
            <a:r>
              <a:rPr lang="en-US" altLang="ja-JP" dirty="0"/>
              <a:t>Ruby</a:t>
            </a:r>
            <a:r>
              <a:rPr lang="ja-JP" altLang="en-US"/>
              <a:t>プログラムをバイトコードにコンパイル</a:t>
            </a:r>
            <a:br>
              <a:rPr lang="en-US" altLang="ja-JP" dirty="0"/>
            </a:br>
            <a:r>
              <a:rPr lang="ja-JP" altLang="en-US"/>
              <a:t>→パソコンで行う</a:t>
            </a:r>
          </a:p>
          <a:p>
            <a:pPr lvl="1"/>
            <a:r>
              <a:rPr lang="en-US" altLang="ja-JP" dirty="0"/>
              <a:t>VM (Virtual machine) </a:t>
            </a:r>
            <a:r>
              <a:rPr lang="ja-JP" altLang="en-US"/>
              <a:t>を使って実行 </a:t>
            </a:r>
            <a:br>
              <a:rPr lang="en-US" altLang="ja-JP" dirty="0"/>
            </a:br>
            <a:r>
              <a:rPr lang="ja-JP" altLang="en-US"/>
              <a:t>→マイコンで行う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76E2CE8-8606-D240-BE72-C1A10055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947"/>
            <a:ext cx="9144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097FC46-6CD7-7F4D-9DDA-9725BF627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6"/>
          <a:stretch/>
        </p:blipFill>
        <p:spPr bwMode="auto">
          <a:xfrm>
            <a:off x="1968499" y="4784442"/>
            <a:ext cx="2523491" cy="210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E3BFA10-B2CB-BD4E-96C5-A7F72C58C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0"/>
          <a:stretch/>
        </p:blipFill>
        <p:spPr bwMode="auto">
          <a:xfrm>
            <a:off x="7018020" y="5175664"/>
            <a:ext cx="1440180" cy="184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7A4A16B-5A38-8D45-B37E-2D041F783A7A}"/>
              </a:ext>
            </a:extLst>
          </p:cNvPr>
          <p:cNvSpPr/>
          <p:nvPr/>
        </p:nvSpPr>
        <p:spPr bwMode="auto">
          <a:xfrm>
            <a:off x="3486150" y="5410200"/>
            <a:ext cx="1005840" cy="685800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65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0080FF"/>
      </a:lt1>
      <a:dk2>
        <a:srgbClr val="FFFFFF"/>
      </a:dk2>
      <a:lt2>
        <a:srgbClr val="B3B3B3"/>
      </a:lt2>
      <a:accent1>
        <a:srgbClr val="0080FF"/>
      </a:accent1>
      <a:accent2>
        <a:srgbClr val="004080"/>
      </a:accent2>
      <a:accent3>
        <a:srgbClr val="AAC0FF"/>
      </a:accent3>
      <a:accent4>
        <a:srgbClr val="000000"/>
      </a:accent4>
      <a:accent5>
        <a:srgbClr val="AAC0FF"/>
      </a:accent5>
      <a:accent6>
        <a:srgbClr val="003973"/>
      </a:accent6>
      <a:hlink>
        <a:srgbClr val="0000FF"/>
      </a:hlink>
      <a:folHlink>
        <a:srgbClr val="800040"/>
      </a:folHlink>
    </a:clrScheme>
    <a:fontScheme name="Office テーマ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PS_gradline2">
  <a:themeElements>
    <a:clrScheme name="">
      <a:dk1>
        <a:srgbClr val="000000"/>
      </a:dk1>
      <a:lt1>
        <a:srgbClr val="0080FF"/>
      </a:lt1>
      <a:dk2>
        <a:srgbClr val="FFFFFF"/>
      </a:dk2>
      <a:lt2>
        <a:srgbClr val="B3B3B3"/>
      </a:lt2>
      <a:accent1>
        <a:srgbClr val="0080FF"/>
      </a:accent1>
      <a:accent2>
        <a:srgbClr val="004080"/>
      </a:accent2>
      <a:accent3>
        <a:srgbClr val="AAC0FF"/>
      </a:accent3>
      <a:accent4>
        <a:srgbClr val="000000"/>
      </a:accent4>
      <a:accent5>
        <a:srgbClr val="AAC0FF"/>
      </a:accent5>
      <a:accent6>
        <a:srgbClr val="003973"/>
      </a:accent6>
      <a:hlink>
        <a:srgbClr val="0000FF"/>
      </a:hlink>
      <a:folHlink>
        <a:srgbClr val="800040"/>
      </a:folHlink>
    </a:clrScheme>
    <a:fontScheme name="ホワイト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ホワイ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ホワイ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ホワイ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ホワイ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ホワイ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ホワイ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ホワイ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ホワイ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ホワイ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ホワイ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ホワイ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ホワイ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ホライズン.thmx</Template>
  <TotalTime>61489</TotalTime>
  <Words>505</Words>
  <Application>Microsoft Macintosh PowerPoint</Application>
  <PresentationFormat>画面に合わせる (4:3)</PresentationFormat>
  <Paragraphs>91</Paragraphs>
  <Slides>12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</vt:i4>
      </vt:variant>
    </vt:vector>
  </HeadingPairs>
  <TitlesOfParts>
    <vt:vector size="22" baseType="lpstr">
      <vt:lpstr>ＤＦＰ勘亭流</vt:lpstr>
      <vt:lpstr>Hiragino Kaku Gothic ProN W3</vt:lpstr>
      <vt:lpstr>Hiragino Kaku Gothic StdN W8</vt:lpstr>
      <vt:lpstr>Hiragino Maru Gothic ProN W4</vt:lpstr>
      <vt:lpstr>ヒラギノ角ゴ ProN W3</vt:lpstr>
      <vt:lpstr>ヒラギノ角ゴ ProN W6</vt:lpstr>
      <vt:lpstr>Arial</vt:lpstr>
      <vt:lpstr>Calibri</vt:lpstr>
      <vt:lpstr>Office テーマ</vt:lpstr>
      <vt:lpstr>1_CPS_gradline2</vt:lpstr>
      <vt:lpstr>ESP32マイコン用mruby/cライブラリを 開発しつつ IoT しているはなし </vt:lpstr>
      <vt:lpstr>IoT と地球惑星科学</vt:lpstr>
      <vt:lpstr>利用の例 (1)</vt:lpstr>
      <vt:lpstr>利用の例 (2)</vt:lpstr>
      <vt:lpstr>シングルボードコンピュータ・ワンボードマイコン</vt:lpstr>
      <vt:lpstr>マイコンのプログラミング言語</vt:lpstr>
      <vt:lpstr>PowerPoint プレゼンテーション</vt:lpstr>
      <vt:lpstr>Ruby</vt:lpstr>
      <vt:lpstr>mruby/c</vt:lpstr>
      <vt:lpstr>プログラムの例</vt:lpstr>
      <vt:lpstr>mruby/c ライブラリ for ESP32</vt:lpstr>
      <vt:lpstr>まとめ</vt:lpstr>
    </vt:vector>
  </TitlesOfParts>
  <Company>GFD_Dennou_Club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計算機の中の金星大気</dc:title>
  <dc:creator>SUGIYAMA Ko-ichiro</dc:creator>
  <cp:lastModifiedBy>杉山 耕一朗</cp:lastModifiedBy>
  <cp:revision>5418</cp:revision>
  <cp:lastPrinted>2018-11-29T22:18:57Z</cp:lastPrinted>
  <dcterms:created xsi:type="dcterms:W3CDTF">2014-07-24T03:52:10Z</dcterms:created>
  <dcterms:modified xsi:type="dcterms:W3CDTF">2021-03-29T02:48:43Z</dcterms:modified>
</cp:coreProperties>
</file>