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257" r:id="rId3"/>
    <p:sldId id="260" r:id="rId4"/>
    <p:sldId id="258" r:id="rId5"/>
    <p:sldId id="261" r:id="rId6"/>
    <p:sldId id="262" r:id="rId7"/>
    <p:sldId id="259" r:id="rId8"/>
    <p:sldId id="263" r:id="rId9"/>
    <p:sldId id="264" r:id="rId10"/>
    <p:sldId id="265" r:id="rId11"/>
    <p:sldId id="266" r:id="rId12"/>
    <p:sldId id="267" r:id="rId13"/>
    <p:sldId id="274" r:id="rId14"/>
    <p:sldId id="268" r:id="rId15"/>
    <p:sldId id="275" r:id="rId16"/>
    <p:sldId id="276" r:id="rId17"/>
    <p:sldId id="277" r:id="rId18"/>
    <p:sldId id="278" r:id="rId19"/>
    <p:sldId id="280" r:id="rId20"/>
    <p:sldId id="279" r:id="rId21"/>
    <p:sldId id="281" r:id="rId22"/>
    <p:sldId id="282" r:id="rId23"/>
    <p:sldId id="283" r:id="rId24"/>
    <p:sldId id="269" r:id="rId25"/>
    <p:sldId id="287" r:id="rId26"/>
    <p:sldId id="270" r:id="rId27"/>
    <p:sldId id="271" r:id="rId28"/>
    <p:sldId id="272" r:id="rId29"/>
    <p:sldId id="273" r:id="rId30"/>
    <p:sldId id="284" r:id="rId31"/>
    <p:sldId id="285" r:id="rId32"/>
    <p:sldId id="286" r:id="rId33"/>
    <p:sldId id="288" r:id="rId34"/>
    <p:sldId id="289" r:id="rId3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E8302D-D992-4ED8-9C05-61E85AC806C8}" type="datetimeFigureOut">
              <a:rPr kumimoji="1" lang="ja-JP" altLang="en-US" smtClean="0"/>
              <a:t>2014/11/10</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D13851-CE28-40B5-863E-773D482ED827}" type="slidenum">
              <a:rPr kumimoji="1" lang="ja-JP" altLang="en-US" smtClean="0"/>
              <a:t>‹#›</a:t>
            </a:fld>
            <a:endParaRPr kumimoji="1" lang="ja-JP" altLang="en-US"/>
          </a:p>
        </p:txBody>
      </p:sp>
    </p:spTree>
    <p:extLst>
      <p:ext uri="{BB962C8B-B14F-4D97-AF65-F5344CB8AC3E}">
        <p14:creationId xmlns:p14="http://schemas.microsoft.com/office/powerpoint/2010/main" val="110818586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・本文中に「</a:t>
            </a:r>
            <a:r>
              <a:rPr kumimoji="1" lang="en-US" altLang="ja-JP" dirty="0" smtClean="0"/>
              <a:t>.</a:t>
            </a:r>
            <a:r>
              <a:rPr kumimoji="1" lang="ja-JP" altLang="en-US" dirty="0" smtClean="0"/>
              <a:t>」のみの行があったら　ｒｆｃ</a:t>
            </a:r>
            <a:r>
              <a:rPr kumimoji="1" lang="en-US" altLang="ja-JP" dirty="0" smtClean="0"/>
              <a:t>5321_4.5.2</a:t>
            </a:r>
            <a:r>
              <a:rPr kumimoji="1" lang="ja-JP" altLang="en-US" dirty="0" smtClean="0"/>
              <a:t> 透過性</a:t>
            </a:r>
            <a:endParaRPr kumimoji="1" lang="en-US" altLang="ja-JP" dirty="0" smtClean="0"/>
          </a:p>
          <a:p>
            <a:r>
              <a:rPr kumimoji="1" lang="ja-JP" altLang="en-US" dirty="0" smtClean="0"/>
              <a:t>送信前に先頭の文字を確認し、ピリオドなら先頭に追加のピリオドをひとつ挿入</a:t>
            </a:r>
            <a:endParaRPr kumimoji="1" lang="en-US" altLang="ja-JP" dirty="0" smtClean="0"/>
          </a:p>
          <a:p>
            <a:r>
              <a:rPr lang="en-US" altLang="ja-JP" dirty="0" smtClean="0"/>
              <a:t>SMTP </a:t>
            </a:r>
            <a:r>
              <a:rPr lang="ja-JP" altLang="en-US" dirty="0" smtClean="0"/>
              <a:t>サーバー</a:t>
            </a:r>
            <a:r>
              <a:rPr lang="en-US" altLang="ja-JP" dirty="0" smtClean="0"/>
              <a:t>(</a:t>
            </a:r>
            <a:r>
              <a:rPr lang="ja-JP" altLang="en-US" dirty="0" smtClean="0"/>
              <a:t>受信側</a:t>
            </a:r>
            <a:r>
              <a:rPr lang="en-US" altLang="ja-JP" dirty="0" smtClean="0"/>
              <a:t>)</a:t>
            </a:r>
            <a:r>
              <a:rPr lang="ja-JP" altLang="en-US" baseline="0" dirty="0" smtClean="0"/>
              <a:t> </a:t>
            </a:r>
            <a:r>
              <a:rPr lang="ja-JP" altLang="en-US" dirty="0" smtClean="0"/>
              <a:t>では行が単独のピリオドから成る場合、メール終了指示として扱われる。</a:t>
            </a:r>
            <a:endParaRPr lang="en-US" altLang="ja-JP" dirty="0" smtClean="0"/>
          </a:p>
          <a:p>
            <a:r>
              <a:rPr lang="ja-JP" altLang="en-US" dirty="0" smtClean="0"/>
              <a:t>最初の文字がピリオドで、その行にそれ以外の文字が含まれる場合、最初の文字は削除される。</a:t>
            </a:r>
            <a:endParaRPr lang="en-US" altLang="ja-JP" dirty="0" smtClean="0"/>
          </a:p>
          <a:p>
            <a:r>
              <a:rPr lang="ja-JP" altLang="en-US" dirty="0" smtClean="0"/>
              <a:t>・コロンの前後には空白は入れられない</a:t>
            </a:r>
            <a:endParaRPr lang="en-US" altLang="ja-JP" dirty="0" smtClean="0"/>
          </a:p>
          <a:p>
            <a:r>
              <a:rPr lang="ja-JP" altLang="en-US" dirty="0" smtClean="0"/>
              <a:t>・</a:t>
            </a:r>
            <a:r>
              <a:rPr lang="en-US" altLang="ja-JP" dirty="0" smtClean="0"/>
              <a:t>ESMTP:</a:t>
            </a:r>
            <a:r>
              <a:rPr lang="ja-JP" altLang="en-US" dirty="0" smtClean="0"/>
              <a:t> 拡張</a:t>
            </a:r>
            <a:r>
              <a:rPr lang="en-US" altLang="ja-JP" dirty="0" smtClean="0"/>
              <a:t>SMTP.</a:t>
            </a:r>
            <a:r>
              <a:rPr lang="ja-JP" altLang="en-US" dirty="0" smtClean="0"/>
              <a:t> 現在は</a:t>
            </a:r>
            <a:r>
              <a:rPr lang="en-US" altLang="ja-JP" dirty="0" smtClean="0"/>
              <a:t>SMTP</a:t>
            </a:r>
            <a:r>
              <a:rPr lang="ja-JP" altLang="en-US" dirty="0" smtClean="0"/>
              <a:t>の仕様書の中に含まれる（必須扱い）</a:t>
            </a:r>
            <a:endParaRPr lang="en-US" altLang="ja-JP" dirty="0" smtClean="0"/>
          </a:p>
          <a:p>
            <a:r>
              <a:rPr lang="ja-JP" altLang="en-US" dirty="0" smtClean="0"/>
              <a:t>「現代の </a:t>
            </a:r>
            <a:r>
              <a:rPr lang="en-US" altLang="ja-JP" dirty="0" smtClean="0"/>
              <a:t>SMTP </a:t>
            </a:r>
            <a:r>
              <a:rPr lang="ja-JP" altLang="en-US" dirty="0" smtClean="0"/>
              <a:t>実装は基本的な拡張メカニズムをサポートしなければならない</a:t>
            </a:r>
            <a:r>
              <a:rPr lang="en-US" altLang="ja-JP" dirty="0" smtClean="0"/>
              <a:t>(MUST)</a:t>
            </a:r>
            <a:r>
              <a:rPr lang="ja-JP" altLang="en-US" dirty="0" err="1" smtClean="0"/>
              <a:t>。</a:t>
            </a:r>
            <a:r>
              <a:rPr lang="ja-JP" altLang="en-US" dirty="0" smtClean="0"/>
              <a:t>例えばサーバーは特別な拡張を実装していなくとも </a:t>
            </a:r>
            <a:r>
              <a:rPr lang="en-US" altLang="ja-JP" dirty="0" smtClean="0"/>
              <a:t>EHLO </a:t>
            </a:r>
            <a:r>
              <a:rPr lang="ja-JP" altLang="en-US" dirty="0" smtClean="0"/>
              <a:t>コマンドをサポートしなければならない</a:t>
            </a:r>
            <a:r>
              <a:rPr lang="en-US" altLang="ja-JP" dirty="0" smtClean="0"/>
              <a:t>(MUST)</a:t>
            </a:r>
            <a:r>
              <a:rPr lang="ja-JP" altLang="en-US" dirty="0" smtClean="0"/>
              <a:t>し、クライアントは </a:t>
            </a:r>
            <a:r>
              <a:rPr lang="en-US" altLang="ja-JP" dirty="0" smtClean="0"/>
              <a:t>HELO </a:t>
            </a:r>
            <a:r>
              <a:rPr lang="ja-JP" altLang="en-US" dirty="0" smtClean="0"/>
              <a:t>ではなく </a:t>
            </a:r>
            <a:r>
              <a:rPr lang="en-US" altLang="ja-JP" dirty="0" smtClean="0"/>
              <a:t>EHLO </a:t>
            </a:r>
            <a:r>
              <a:rPr lang="ja-JP" altLang="en-US" dirty="0" err="1" smtClean="0"/>
              <a:t>を優</a:t>
            </a:r>
            <a:r>
              <a:rPr lang="ja-JP" altLang="en-US" dirty="0" smtClean="0"/>
              <a:t>先的に使用するべきである</a:t>
            </a:r>
            <a:r>
              <a:rPr lang="en-US" altLang="ja-JP" dirty="0" smtClean="0"/>
              <a:t>(SHOULD)</a:t>
            </a:r>
            <a:r>
              <a:rPr lang="ja-JP" altLang="en-US" dirty="0" err="1" smtClean="0"/>
              <a:t>。</a:t>
            </a:r>
            <a:r>
              <a:rPr lang="ja-JP" altLang="en-US" dirty="0" smtClean="0"/>
              <a:t>」</a:t>
            </a:r>
            <a:r>
              <a:rPr lang="en-US" altLang="ja-JP" dirty="0" smtClean="0"/>
              <a:t>(FRC5321</a:t>
            </a:r>
            <a:r>
              <a:rPr lang="ja-JP" altLang="en-US" dirty="0" smtClean="0"/>
              <a:t> </a:t>
            </a:r>
            <a:r>
              <a:rPr lang="en-US" altLang="ja-JP" dirty="0" smtClean="0"/>
              <a:t>2.2.</a:t>
            </a:r>
            <a:r>
              <a:rPr lang="ja-JP" altLang="en-US" dirty="0" smtClean="0"/>
              <a:t>拡張モデル </a:t>
            </a:r>
            <a:r>
              <a:rPr lang="en-US" altLang="ja-JP" dirty="0" smtClean="0"/>
              <a:t>)</a:t>
            </a:r>
          </a:p>
          <a:p>
            <a:r>
              <a:rPr lang="ja-JP" altLang="en-US" dirty="0" smtClean="0"/>
              <a:t>「拡張は、</a:t>
            </a:r>
            <a:r>
              <a:rPr lang="en-US" altLang="ja-JP" dirty="0" smtClean="0"/>
              <a:t>RFC2821</a:t>
            </a:r>
            <a:r>
              <a:rPr lang="ja-JP" altLang="en-US" dirty="0" smtClean="0"/>
              <a:t>にまとめて取り込まれ、現在の</a:t>
            </a:r>
            <a:r>
              <a:rPr lang="en-US" altLang="ja-JP" dirty="0" smtClean="0"/>
              <a:t>SMTP</a:t>
            </a:r>
            <a:r>
              <a:rPr lang="ja-JP" altLang="en-US" dirty="0" smtClean="0"/>
              <a:t>は、事実上</a:t>
            </a:r>
            <a:r>
              <a:rPr lang="en-US" altLang="ja-JP" dirty="0" smtClean="0"/>
              <a:t>ESMTP</a:t>
            </a:r>
            <a:r>
              <a:rPr lang="ja-JP" altLang="en-US" dirty="0" smtClean="0"/>
              <a:t>に当たります。」</a:t>
            </a:r>
            <a:endParaRPr lang="en-US" altLang="ja-JP" dirty="0" smtClean="0"/>
          </a:p>
        </p:txBody>
      </p:sp>
      <p:sp>
        <p:nvSpPr>
          <p:cNvPr id="4" name="スライド番号プレースホルダー 3"/>
          <p:cNvSpPr>
            <a:spLocks noGrp="1"/>
          </p:cNvSpPr>
          <p:nvPr>
            <p:ph type="sldNum" sz="quarter" idx="10"/>
          </p:nvPr>
        </p:nvSpPr>
        <p:spPr/>
        <p:txBody>
          <a:bodyPr/>
          <a:lstStyle/>
          <a:p>
            <a:fld id="{F6D13851-CE28-40B5-863E-773D482ED827}" type="slidenum">
              <a:rPr kumimoji="1" lang="ja-JP" altLang="en-US" smtClean="0"/>
              <a:t>17</a:t>
            </a:fld>
            <a:endParaRPr kumimoji="1" lang="ja-JP" altLang="en-US"/>
          </a:p>
        </p:txBody>
      </p:sp>
    </p:spTree>
    <p:extLst>
      <p:ext uri="{BB962C8B-B14F-4D97-AF65-F5344CB8AC3E}">
        <p14:creationId xmlns:p14="http://schemas.microsoft.com/office/powerpoint/2010/main" val="2035512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4"/>
          <p:cNvSpPr>
            <a:spLocks noChangeArrowheads="1"/>
          </p:cNvSpPr>
          <p:nvPr/>
        </p:nvSpPr>
        <p:spPr bwMode="auto">
          <a:xfrm>
            <a:off x="695325" y="3505200"/>
            <a:ext cx="7773988" cy="76200"/>
          </a:xfrm>
          <a:prstGeom prst="rect">
            <a:avLst/>
          </a:prstGeom>
          <a:gradFill rotWithShape="0">
            <a:gsLst>
              <a:gs pos="0">
                <a:srgbClr val="000000"/>
              </a:gs>
              <a:gs pos="100000">
                <a:srgbClr val="016CBA"/>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sz="1350"/>
          </a:p>
        </p:txBody>
      </p:sp>
      <p:sp>
        <p:nvSpPr>
          <p:cNvPr id="3077" name="Rectangle 5"/>
          <p:cNvSpPr>
            <a:spLocks noGrp="1" noChangeArrowheads="1"/>
          </p:cNvSpPr>
          <p:nvPr>
            <p:ph type="ctrTitle"/>
          </p:nvPr>
        </p:nvSpPr>
        <p:spPr>
          <a:xfrm>
            <a:off x="685800" y="1371600"/>
            <a:ext cx="7772400" cy="2057400"/>
          </a:xfrm>
        </p:spPr>
        <p:txBody>
          <a:bodyPr/>
          <a:lstStyle>
            <a:lvl1pPr algn="r">
              <a:defRPr>
                <a:solidFill>
                  <a:schemeClr val="tx1"/>
                </a:solidFill>
              </a:defRPr>
            </a:lvl1pPr>
          </a:lstStyle>
          <a:p>
            <a:pPr lvl="0"/>
            <a:r>
              <a:rPr lang="ja-JP" altLang="en-US" noProof="0" smtClean="0"/>
              <a:t>マスター タイトルの書式設定</a:t>
            </a:r>
          </a:p>
        </p:txBody>
      </p:sp>
      <p:sp>
        <p:nvSpPr>
          <p:cNvPr id="3078" name="Rectangle 6"/>
          <p:cNvSpPr>
            <a:spLocks noGrp="1" noChangeArrowheads="1"/>
          </p:cNvSpPr>
          <p:nvPr>
            <p:ph type="subTitle" idx="1"/>
          </p:nvPr>
        </p:nvSpPr>
        <p:spPr>
          <a:xfrm>
            <a:off x="1981200" y="3657600"/>
            <a:ext cx="6400800" cy="1981200"/>
          </a:xfrm>
        </p:spPr>
        <p:txBody>
          <a:bodyPr/>
          <a:lstStyle>
            <a:lvl1pPr marL="0" indent="0" algn="r">
              <a:buFontTx/>
              <a:buNone/>
              <a:defRPr/>
            </a:lvl1pPr>
          </a:lstStyle>
          <a:p>
            <a:pPr lvl="0"/>
            <a:r>
              <a:rPr lang="ja-JP" altLang="en-US" noProof="0" smtClean="0"/>
              <a:t>マスター サブタイトルの書式設定</a:t>
            </a:r>
          </a:p>
        </p:txBody>
      </p:sp>
      <p:grpSp>
        <p:nvGrpSpPr>
          <p:cNvPr id="8" name="グループ化 7"/>
          <p:cNvGrpSpPr/>
          <p:nvPr/>
        </p:nvGrpSpPr>
        <p:grpSpPr>
          <a:xfrm>
            <a:off x="1508" y="1"/>
            <a:ext cx="884131" cy="472423"/>
            <a:chOff x="-56176" y="6348648"/>
            <a:chExt cx="884130" cy="472423"/>
          </a:xfrm>
        </p:grpSpPr>
        <p:sp>
          <p:nvSpPr>
            <p:cNvPr id="9" name="テキスト ボックス 8"/>
            <p:cNvSpPr txBox="1"/>
            <p:nvPr/>
          </p:nvSpPr>
          <p:spPr>
            <a:xfrm>
              <a:off x="-36512" y="6348648"/>
              <a:ext cx="864466" cy="323165"/>
            </a:xfrm>
            <a:prstGeom prst="rect">
              <a:avLst/>
            </a:prstGeom>
            <a:noFill/>
          </p:spPr>
          <p:txBody>
            <a:bodyPr wrap="none" rtlCol="0">
              <a:spAutoFit/>
            </a:bodyPr>
            <a:lstStyle/>
            <a:p>
              <a:r>
                <a:rPr kumimoji="1" lang="en-US" altLang="ja-JP" sz="1500" b="1" i="1" dirty="0" smtClean="0">
                  <a:solidFill>
                    <a:schemeClr val="tx1"/>
                  </a:solidFill>
                  <a:effectLst>
                    <a:outerShdw blurRad="38100" dist="38100" dir="2700000" algn="tl">
                      <a:srgbClr val="000000">
                        <a:alpha val="43137"/>
                      </a:srgbClr>
                    </a:outerShdw>
                  </a:effectLst>
                </a:rPr>
                <a:t>ITPASS</a:t>
              </a:r>
              <a:endParaRPr kumimoji="1" lang="ja-JP" altLang="en-US" sz="1500" b="1" i="1" dirty="0">
                <a:solidFill>
                  <a:schemeClr val="tx1"/>
                </a:solidFill>
                <a:effectLst>
                  <a:outerShdw blurRad="38100" dist="38100" dir="2700000" algn="tl">
                    <a:srgbClr val="000000">
                      <a:alpha val="43137"/>
                    </a:srgbClr>
                  </a:outerShdw>
                </a:effectLst>
              </a:endParaRPr>
            </a:p>
          </p:txBody>
        </p:sp>
        <p:sp>
          <p:nvSpPr>
            <p:cNvPr id="10" name="テキスト ボックス 9"/>
            <p:cNvSpPr txBox="1"/>
            <p:nvPr/>
          </p:nvSpPr>
          <p:spPr>
            <a:xfrm>
              <a:off x="-56176" y="6608705"/>
              <a:ext cx="875560" cy="212366"/>
            </a:xfrm>
            <a:prstGeom prst="rect">
              <a:avLst/>
            </a:prstGeom>
            <a:noFill/>
          </p:spPr>
          <p:txBody>
            <a:bodyPr wrap="none" rtlCol="0">
              <a:spAutoFit/>
            </a:bodyPr>
            <a:lstStyle/>
            <a:p>
              <a:pPr marL="0" marR="0" indent="0" algn="l" defTabSz="685800" rtl="0" eaLnBrk="1" fontAlgn="base" latinLnBrk="0" hangingPunct="1">
                <a:lnSpc>
                  <a:spcPct val="100000"/>
                </a:lnSpc>
                <a:spcBef>
                  <a:spcPct val="0"/>
                </a:spcBef>
                <a:spcAft>
                  <a:spcPct val="0"/>
                </a:spcAft>
                <a:buClrTx/>
                <a:buSzTx/>
                <a:buFontTx/>
                <a:buNone/>
                <a:tabLst/>
                <a:defRPr/>
              </a:pPr>
              <a:r>
                <a:rPr lang="en-US" altLang="ja-JP" sz="390" b="0" i="1" dirty="0" smtClean="0">
                  <a:solidFill>
                    <a:schemeClr val="tx1"/>
                  </a:solidFill>
                  <a:effectLst>
                    <a:outerShdw blurRad="38100" dist="38100" dir="2700000" algn="tl">
                      <a:srgbClr val="000000">
                        <a:alpha val="43137"/>
                      </a:srgbClr>
                    </a:outerShdw>
                  </a:effectLst>
                </a:rPr>
                <a:t>Informational Training program </a:t>
              </a:r>
            </a:p>
            <a:p>
              <a:pPr marL="0" marR="0" indent="0" algn="l" defTabSz="685800" rtl="0" eaLnBrk="1" fontAlgn="base" latinLnBrk="0" hangingPunct="1">
                <a:lnSpc>
                  <a:spcPct val="100000"/>
                </a:lnSpc>
                <a:spcBef>
                  <a:spcPct val="0"/>
                </a:spcBef>
                <a:spcAft>
                  <a:spcPct val="0"/>
                </a:spcAft>
                <a:buClrTx/>
                <a:buSzTx/>
                <a:buFontTx/>
                <a:buNone/>
                <a:tabLst/>
                <a:defRPr/>
              </a:pPr>
              <a:r>
                <a:rPr lang="en-US" altLang="ja-JP" sz="390" b="0" i="1" dirty="0" smtClean="0">
                  <a:solidFill>
                    <a:schemeClr val="tx1"/>
                  </a:solidFill>
                  <a:effectLst>
                    <a:outerShdw blurRad="38100" dist="38100" dir="2700000" algn="tl">
                      <a:srgbClr val="000000">
                        <a:alpha val="43137"/>
                      </a:srgbClr>
                    </a:outerShdw>
                  </a:effectLst>
                </a:rPr>
                <a:t>with a spirit of self-help</a:t>
              </a:r>
            </a:p>
          </p:txBody>
        </p:sp>
      </p:grpSp>
    </p:spTree>
    <p:extLst>
      <p:ext uri="{BB962C8B-B14F-4D97-AF65-F5344CB8AC3E}">
        <p14:creationId xmlns:p14="http://schemas.microsoft.com/office/powerpoint/2010/main" val="347897358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15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ja-JP" altLang="en-US" noProof="0" smtClean="0"/>
              <a:t>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fld id="{60958A26-DF1B-4A46-B138-B956F17A5BB7}" type="datetimeFigureOut">
              <a:rPr kumimoji="1" lang="ja-JP" altLang="en-US" smtClean="0"/>
              <a:t>2014/11/10</a:t>
            </a:fld>
            <a:endParaRPr kumimoji="1" lang="ja-JP" altLang="en-US"/>
          </a:p>
        </p:txBody>
      </p:sp>
      <p:sp>
        <p:nvSpPr>
          <p:cNvPr id="6" name="Rectangle 5"/>
          <p:cNvSpPr>
            <a:spLocks noGrp="1" noChangeArrowheads="1"/>
          </p:cNvSpPr>
          <p:nvPr>
            <p:ph type="ftr" sz="quarter" idx="11"/>
          </p:nvPr>
        </p:nvSpPr>
        <p:spPr>
          <a:ln/>
        </p:spPr>
        <p:txBody>
          <a:bodyPr/>
          <a:lstStyle>
            <a:lvl1pPr>
              <a:defRPr/>
            </a:lvl1pPr>
          </a:lstStyle>
          <a:p>
            <a:endParaRPr kumimoji="1" lang="ja-JP" altLang="en-US"/>
          </a:p>
        </p:txBody>
      </p:sp>
      <p:sp>
        <p:nvSpPr>
          <p:cNvPr id="7" name="Rectangle 6"/>
          <p:cNvSpPr>
            <a:spLocks noGrp="1" noChangeArrowheads="1"/>
          </p:cNvSpPr>
          <p:nvPr>
            <p:ph type="sldNum" sz="quarter" idx="12"/>
          </p:nvPr>
        </p:nvSpPr>
        <p:spPr>
          <a:ln/>
        </p:spPr>
        <p:txBody>
          <a:bodyPr/>
          <a:lstStyle>
            <a:lvl1pPr>
              <a:defRPr/>
            </a:lvl1pPr>
          </a:lstStyle>
          <a:p>
            <a:fld id="{82B12276-A431-425D-A9B6-83B7962E1F8D}" type="slidenum">
              <a:rPr kumimoji="1" lang="ja-JP" altLang="en-US" smtClean="0"/>
              <a:t>‹#›</a:t>
            </a:fld>
            <a:endParaRPr kumimoji="1" lang="ja-JP" altLang="en-US"/>
          </a:p>
        </p:txBody>
      </p:sp>
    </p:spTree>
    <p:extLst>
      <p:ext uri="{BB962C8B-B14F-4D97-AF65-F5344CB8AC3E}">
        <p14:creationId xmlns:p14="http://schemas.microsoft.com/office/powerpoint/2010/main" val="1896847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fld id="{60958A26-DF1B-4A46-B138-B956F17A5BB7}" type="datetimeFigureOut">
              <a:rPr kumimoji="1" lang="ja-JP" altLang="en-US" smtClean="0"/>
              <a:t>2014/11/10</a:t>
            </a:fld>
            <a:endParaRPr kumimoji="1" lang="ja-JP" altLang="en-US"/>
          </a:p>
        </p:txBody>
      </p:sp>
      <p:sp>
        <p:nvSpPr>
          <p:cNvPr id="5" name="Rectangle 5"/>
          <p:cNvSpPr>
            <a:spLocks noGrp="1" noChangeArrowheads="1"/>
          </p:cNvSpPr>
          <p:nvPr>
            <p:ph type="ftr" sz="quarter" idx="11"/>
          </p:nvPr>
        </p:nvSpPr>
        <p:spPr>
          <a:ln/>
        </p:spPr>
        <p:txBody>
          <a:bodyPr/>
          <a:lstStyle>
            <a:lvl1pPr>
              <a:defRPr/>
            </a:lvl1pPr>
          </a:lstStyle>
          <a:p>
            <a:endParaRPr kumimoji="1" lang="ja-JP" altLang="en-US"/>
          </a:p>
        </p:txBody>
      </p:sp>
      <p:sp>
        <p:nvSpPr>
          <p:cNvPr id="6" name="Rectangle 6"/>
          <p:cNvSpPr>
            <a:spLocks noGrp="1" noChangeArrowheads="1"/>
          </p:cNvSpPr>
          <p:nvPr>
            <p:ph type="sldNum" sz="quarter" idx="12"/>
          </p:nvPr>
        </p:nvSpPr>
        <p:spPr>
          <a:ln/>
        </p:spPr>
        <p:txBody>
          <a:bodyPr/>
          <a:lstStyle>
            <a:lvl1pPr>
              <a:defRPr/>
            </a:lvl1pPr>
          </a:lstStyle>
          <a:p>
            <a:fld id="{82B12276-A431-425D-A9B6-83B7962E1F8D}" type="slidenum">
              <a:rPr kumimoji="1" lang="ja-JP" altLang="en-US" smtClean="0"/>
              <a:t>‹#›</a:t>
            </a:fld>
            <a:endParaRPr kumimoji="1" lang="ja-JP" altLang="en-US"/>
          </a:p>
        </p:txBody>
      </p:sp>
    </p:spTree>
    <p:extLst>
      <p:ext uri="{BB962C8B-B14F-4D97-AF65-F5344CB8AC3E}">
        <p14:creationId xmlns:p14="http://schemas.microsoft.com/office/powerpoint/2010/main" val="15334762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98427"/>
            <a:ext cx="1943100" cy="599757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685800" y="98427"/>
            <a:ext cx="5676900" cy="599757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fld id="{60958A26-DF1B-4A46-B138-B956F17A5BB7}" type="datetimeFigureOut">
              <a:rPr kumimoji="1" lang="ja-JP" altLang="en-US" smtClean="0"/>
              <a:t>2014/11/10</a:t>
            </a:fld>
            <a:endParaRPr kumimoji="1" lang="ja-JP" altLang="en-US"/>
          </a:p>
        </p:txBody>
      </p:sp>
      <p:sp>
        <p:nvSpPr>
          <p:cNvPr id="5" name="Rectangle 5"/>
          <p:cNvSpPr>
            <a:spLocks noGrp="1" noChangeArrowheads="1"/>
          </p:cNvSpPr>
          <p:nvPr>
            <p:ph type="ftr" sz="quarter" idx="11"/>
          </p:nvPr>
        </p:nvSpPr>
        <p:spPr>
          <a:ln/>
        </p:spPr>
        <p:txBody>
          <a:bodyPr/>
          <a:lstStyle>
            <a:lvl1pPr>
              <a:defRPr/>
            </a:lvl1pPr>
          </a:lstStyle>
          <a:p>
            <a:endParaRPr kumimoji="1" lang="ja-JP" altLang="en-US"/>
          </a:p>
        </p:txBody>
      </p:sp>
      <p:sp>
        <p:nvSpPr>
          <p:cNvPr id="6" name="Rectangle 6"/>
          <p:cNvSpPr>
            <a:spLocks noGrp="1" noChangeArrowheads="1"/>
          </p:cNvSpPr>
          <p:nvPr>
            <p:ph type="sldNum" sz="quarter" idx="12"/>
          </p:nvPr>
        </p:nvSpPr>
        <p:spPr>
          <a:ln/>
        </p:spPr>
        <p:txBody>
          <a:bodyPr/>
          <a:lstStyle>
            <a:lvl1pPr>
              <a:defRPr/>
            </a:lvl1pPr>
          </a:lstStyle>
          <a:p>
            <a:fld id="{82B12276-A431-425D-A9B6-83B7962E1F8D}" type="slidenum">
              <a:rPr kumimoji="1" lang="ja-JP" altLang="en-US" smtClean="0"/>
              <a:t>‹#›</a:t>
            </a:fld>
            <a:endParaRPr kumimoji="1" lang="ja-JP" altLang="en-US"/>
          </a:p>
        </p:txBody>
      </p:sp>
    </p:spTree>
    <p:extLst>
      <p:ext uri="{BB962C8B-B14F-4D97-AF65-F5344CB8AC3E}">
        <p14:creationId xmlns:p14="http://schemas.microsoft.com/office/powerpoint/2010/main" val="261719504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fld id="{60958A26-DF1B-4A46-B138-B956F17A5BB7}" type="datetimeFigureOut">
              <a:rPr kumimoji="1" lang="ja-JP" altLang="en-US" smtClean="0"/>
              <a:t>2014/11/10</a:t>
            </a:fld>
            <a:endParaRPr kumimoji="1" lang="ja-JP" altLang="en-US"/>
          </a:p>
        </p:txBody>
      </p:sp>
      <p:sp>
        <p:nvSpPr>
          <p:cNvPr id="5" name="Rectangle 5"/>
          <p:cNvSpPr>
            <a:spLocks noGrp="1" noChangeArrowheads="1"/>
          </p:cNvSpPr>
          <p:nvPr>
            <p:ph type="ftr" sz="quarter" idx="11"/>
          </p:nvPr>
        </p:nvSpPr>
        <p:spPr>
          <a:ln/>
        </p:spPr>
        <p:txBody>
          <a:bodyPr/>
          <a:lstStyle>
            <a:lvl1pPr>
              <a:defRPr/>
            </a:lvl1pPr>
          </a:lstStyle>
          <a:p>
            <a:endParaRPr kumimoji="1" lang="ja-JP" altLang="en-US"/>
          </a:p>
        </p:txBody>
      </p:sp>
      <p:sp>
        <p:nvSpPr>
          <p:cNvPr id="6" name="Rectangle 6"/>
          <p:cNvSpPr>
            <a:spLocks noGrp="1" noChangeArrowheads="1"/>
          </p:cNvSpPr>
          <p:nvPr>
            <p:ph type="sldNum" sz="quarter" idx="12"/>
          </p:nvPr>
        </p:nvSpPr>
        <p:spPr>
          <a:ln/>
        </p:spPr>
        <p:txBody>
          <a:bodyPr/>
          <a:lstStyle>
            <a:lvl1pPr>
              <a:defRPr/>
            </a:lvl1pPr>
          </a:lstStyle>
          <a:p>
            <a:fld id="{82B12276-A431-425D-A9B6-83B7962E1F8D}" type="slidenum">
              <a:rPr kumimoji="1" lang="ja-JP" altLang="en-US" smtClean="0"/>
              <a:t>‹#›</a:t>
            </a:fld>
            <a:endParaRPr kumimoji="1" lang="ja-JP" altLang="en-US"/>
          </a:p>
        </p:txBody>
      </p:sp>
    </p:spTree>
    <p:extLst>
      <p:ext uri="{BB962C8B-B14F-4D97-AF65-F5344CB8AC3E}">
        <p14:creationId xmlns:p14="http://schemas.microsoft.com/office/powerpoint/2010/main" val="392797952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685800" y="1097850"/>
            <a:ext cx="3810000" cy="506745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097850"/>
            <a:ext cx="3810000" cy="506745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fld id="{60958A26-DF1B-4A46-B138-B956F17A5BB7}" type="datetimeFigureOut">
              <a:rPr kumimoji="1" lang="ja-JP" altLang="en-US" smtClean="0"/>
              <a:t>2014/11/10</a:t>
            </a:fld>
            <a:endParaRPr kumimoji="1" lang="ja-JP" altLang="en-US"/>
          </a:p>
        </p:txBody>
      </p:sp>
      <p:sp>
        <p:nvSpPr>
          <p:cNvPr id="6" name="Rectangle 5"/>
          <p:cNvSpPr>
            <a:spLocks noGrp="1" noChangeArrowheads="1"/>
          </p:cNvSpPr>
          <p:nvPr>
            <p:ph type="ftr" sz="quarter" idx="11"/>
          </p:nvPr>
        </p:nvSpPr>
        <p:spPr>
          <a:ln/>
        </p:spPr>
        <p:txBody>
          <a:bodyPr/>
          <a:lstStyle>
            <a:lvl1pPr>
              <a:defRPr/>
            </a:lvl1pPr>
          </a:lstStyle>
          <a:p>
            <a:endParaRPr kumimoji="1" lang="ja-JP" altLang="en-US"/>
          </a:p>
        </p:txBody>
      </p:sp>
      <p:sp>
        <p:nvSpPr>
          <p:cNvPr id="7" name="Rectangle 6"/>
          <p:cNvSpPr>
            <a:spLocks noGrp="1" noChangeArrowheads="1"/>
          </p:cNvSpPr>
          <p:nvPr>
            <p:ph type="sldNum" sz="quarter" idx="12"/>
          </p:nvPr>
        </p:nvSpPr>
        <p:spPr>
          <a:ln/>
        </p:spPr>
        <p:txBody>
          <a:bodyPr/>
          <a:lstStyle>
            <a:lvl1pPr>
              <a:defRPr/>
            </a:lvl1pPr>
          </a:lstStyle>
          <a:p>
            <a:fld id="{82B12276-A431-425D-A9B6-83B7962E1F8D}" type="slidenum">
              <a:rPr kumimoji="1" lang="ja-JP" altLang="en-US" smtClean="0"/>
              <a:t>‹#›</a:t>
            </a:fld>
            <a:endParaRPr kumimoji="1" lang="ja-JP" altLang="en-US"/>
          </a:p>
        </p:txBody>
      </p:sp>
    </p:spTree>
    <p:extLst>
      <p:ext uri="{BB962C8B-B14F-4D97-AF65-F5344CB8AC3E}">
        <p14:creationId xmlns:p14="http://schemas.microsoft.com/office/powerpoint/2010/main" val="71949883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8" name="コンテンツ プレースホルダー 2"/>
          <p:cNvSpPr>
            <a:spLocks noGrp="1"/>
          </p:cNvSpPr>
          <p:nvPr>
            <p:ph idx="1"/>
          </p:nvPr>
        </p:nvSpPr>
        <p:spPr>
          <a:xfrm>
            <a:off x="685800" y="1124549"/>
            <a:ext cx="7772400" cy="243502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9" name="コンテンツ プレースホルダー 2"/>
          <p:cNvSpPr>
            <a:spLocks noGrp="1"/>
          </p:cNvSpPr>
          <p:nvPr>
            <p:ph idx="17"/>
          </p:nvPr>
        </p:nvSpPr>
        <p:spPr>
          <a:xfrm>
            <a:off x="697015" y="3716837"/>
            <a:ext cx="7772400" cy="243502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5" name="Rectangle 4"/>
          <p:cNvSpPr>
            <a:spLocks noGrp="1" noChangeArrowheads="1"/>
          </p:cNvSpPr>
          <p:nvPr>
            <p:ph type="dt" sz="half" idx="18"/>
          </p:nvPr>
        </p:nvSpPr>
        <p:spPr>
          <a:ln/>
        </p:spPr>
        <p:txBody>
          <a:bodyPr/>
          <a:lstStyle>
            <a:lvl1pPr>
              <a:defRPr/>
            </a:lvl1pPr>
          </a:lstStyle>
          <a:p>
            <a:fld id="{60958A26-DF1B-4A46-B138-B956F17A5BB7}" type="datetimeFigureOut">
              <a:rPr kumimoji="1" lang="ja-JP" altLang="en-US" smtClean="0"/>
              <a:t>2014/11/10</a:t>
            </a:fld>
            <a:endParaRPr kumimoji="1" lang="ja-JP" altLang="en-US"/>
          </a:p>
        </p:txBody>
      </p:sp>
      <p:sp>
        <p:nvSpPr>
          <p:cNvPr id="6" name="Rectangle 5"/>
          <p:cNvSpPr>
            <a:spLocks noGrp="1" noChangeArrowheads="1"/>
          </p:cNvSpPr>
          <p:nvPr>
            <p:ph type="ftr" sz="quarter" idx="19"/>
          </p:nvPr>
        </p:nvSpPr>
        <p:spPr>
          <a:ln/>
        </p:spPr>
        <p:txBody>
          <a:bodyPr/>
          <a:lstStyle>
            <a:lvl1pPr>
              <a:defRPr/>
            </a:lvl1pPr>
          </a:lstStyle>
          <a:p>
            <a:endParaRPr kumimoji="1" lang="ja-JP" altLang="en-US"/>
          </a:p>
        </p:txBody>
      </p:sp>
      <p:sp>
        <p:nvSpPr>
          <p:cNvPr id="7" name="Rectangle 6"/>
          <p:cNvSpPr>
            <a:spLocks noGrp="1" noChangeArrowheads="1"/>
          </p:cNvSpPr>
          <p:nvPr>
            <p:ph type="sldNum" sz="quarter" idx="20"/>
          </p:nvPr>
        </p:nvSpPr>
        <p:spPr>
          <a:ln/>
        </p:spPr>
        <p:txBody>
          <a:bodyPr/>
          <a:lstStyle>
            <a:lvl1pPr>
              <a:defRPr/>
            </a:lvl1pPr>
          </a:lstStyle>
          <a:p>
            <a:fld id="{82B12276-A431-425D-A9B6-83B7962E1F8D}" type="slidenum">
              <a:rPr kumimoji="1" lang="ja-JP" altLang="en-US" smtClean="0"/>
              <a:t>‹#›</a:t>
            </a:fld>
            <a:endParaRPr kumimoji="1" lang="ja-JP" altLang="en-US"/>
          </a:p>
        </p:txBody>
      </p:sp>
    </p:spTree>
    <p:extLst>
      <p:ext uri="{BB962C8B-B14F-4D97-AF65-F5344CB8AC3E}">
        <p14:creationId xmlns:p14="http://schemas.microsoft.com/office/powerpoint/2010/main" val="198018601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fld id="{60958A26-DF1B-4A46-B138-B956F17A5BB7}" type="datetimeFigureOut">
              <a:rPr kumimoji="1" lang="ja-JP" altLang="en-US" smtClean="0"/>
              <a:t>2014/11/10</a:t>
            </a:fld>
            <a:endParaRPr kumimoji="1" lang="ja-JP" altLang="en-US"/>
          </a:p>
        </p:txBody>
      </p:sp>
      <p:sp>
        <p:nvSpPr>
          <p:cNvPr id="4" name="Rectangle 5"/>
          <p:cNvSpPr>
            <a:spLocks noGrp="1" noChangeArrowheads="1"/>
          </p:cNvSpPr>
          <p:nvPr>
            <p:ph type="ftr" sz="quarter" idx="11"/>
          </p:nvPr>
        </p:nvSpPr>
        <p:spPr>
          <a:ln/>
        </p:spPr>
        <p:txBody>
          <a:bodyPr/>
          <a:lstStyle>
            <a:lvl1pPr>
              <a:defRPr/>
            </a:lvl1pPr>
          </a:lstStyle>
          <a:p>
            <a:endParaRPr kumimoji="1" lang="ja-JP" altLang="en-US"/>
          </a:p>
        </p:txBody>
      </p:sp>
      <p:sp>
        <p:nvSpPr>
          <p:cNvPr id="5" name="Rectangle 6"/>
          <p:cNvSpPr>
            <a:spLocks noGrp="1" noChangeArrowheads="1"/>
          </p:cNvSpPr>
          <p:nvPr>
            <p:ph type="sldNum" sz="quarter" idx="12"/>
          </p:nvPr>
        </p:nvSpPr>
        <p:spPr>
          <a:ln/>
        </p:spPr>
        <p:txBody>
          <a:bodyPr/>
          <a:lstStyle>
            <a:lvl1pPr>
              <a:defRPr/>
            </a:lvl1pPr>
          </a:lstStyle>
          <a:p>
            <a:fld id="{82B12276-A431-425D-A9B6-83B7962E1F8D}" type="slidenum">
              <a:rPr kumimoji="1" lang="ja-JP" altLang="en-US" smtClean="0"/>
              <a:t>‹#›</a:t>
            </a:fld>
            <a:endParaRPr kumimoji="1" lang="ja-JP" altLang="en-US"/>
          </a:p>
        </p:txBody>
      </p:sp>
    </p:spTree>
    <p:extLst>
      <p:ext uri="{BB962C8B-B14F-4D97-AF65-F5344CB8AC3E}">
        <p14:creationId xmlns:p14="http://schemas.microsoft.com/office/powerpoint/2010/main" val="83908556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60958A26-DF1B-4A46-B138-B956F17A5BB7}" type="datetimeFigureOut">
              <a:rPr kumimoji="1" lang="ja-JP" altLang="en-US" smtClean="0"/>
              <a:t>2014/11/10</a:t>
            </a:fld>
            <a:endParaRPr kumimoji="1" lang="ja-JP" altLang="en-US"/>
          </a:p>
        </p:txBody>
      </p:sp>
      <p:sp>
        <p:nvSpPr>
          <p:cNvPr id="3" name="Rectangle 5"/>
          <p:cNvSpPr>
            <a:spLocks noGrp="1" noChangeArrowheads="1"/>
          </p:cNvSpPr>
          <p:nvPr>
            <p:ph type="ftr" sz="quarter" idx="11"/>
          </p:nvPr>
        </p:nvSpPr>
        <p:spPr>
          <a:ln/>
        </p:spPr>
        <p:txBody>
          <a:bodyPr/>
          <a:lstStyle>
            <a:lvl1pPr>
              <a:defRPr/>
            </a:lvl1pPr>
          </a:lstStyle>
          <a:p>
            <a:endParaRPr kumimoji="1" lang="ja-JP" altLang="en-US"/>
          </a:p>
        </p:txBody>
      </p:sp>
      <p:sp>
        <p:nvSpPr>
          <p:cNvPr id="4" name="Rectangle 6"/>
          <p:cNvSpPr>
            <a:spLocks noGrp="1" noChangeArrowheads="1"/>
          </p:cNvSpPr>
          <p:nvPr>
            <p:ph type="sldNum" sz="quarter" idx="12"/>
          </p:nvPr>
        </p:nvSpPr>
        <p:spPr>
          <a:ln/>
        </p:spPr>
        <p:txBody>
          <a:bodyPr/>
          <a:lstStyle>
            <a:lvl1pPr>
              <a:defRPr/>
            </a:lvl1pPr>
          </a:lstStyle>
          <a:p>
            <a:fld id="{82B12276-A431-425D-A9B6-83B7962E1F8D}" type="slidenum">
              <a:rPr kumimoji="1" lang="ja-JP" altLang="en-US" smtClean="0"/>
              <a:t>‹#›</a:t>
            </a:fld>
            <a:endParaRPr kumimoji="1" lang="ja-JP" altLang="en-US"/>
          </a:p>
        </p:txBody>
      </p:sp>
    </p:spTree>
    <p:extLst>
      <p:ext uri="{BB962C8B-B14F-4D97-AF65-F5344CB8AC3E}">
        <p14:creationId xmlns:p14="http://schemas.microsoft.com/office/powerpoint/2010/main" val="2135523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3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ja-JP" altLang="en-US" smtClean="0"/>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fld id="{60958A26-DF1B-4A46-B138-B956F17A5BB7}" type="datetimeFigureOut">
              <a:rPr kumimoji="1" lang="ja-JP" altLang="en-US" smtClean="0"/>
              <a:t>2014/11/10</a:t>
            </a:fld>
            <a:endParaRPr kumimoji="1" lang="ja-JP" altLang="en-US"/>
          </a:p>
        </p:txBody>
      </p:sp>
      <p:sp>
        <p:nvSpPr>
          <p:cNvPr id="5" name="Rectangle 5"/>
          <p:cNvSpPr>
            <a:spLocks noGrp="1" noChangeArrowheads="1"/>
          </p:cNvSpPr>
          <p:nvPr>
            <p:ph type="ftr" sz="quarter" idx="11"/>
          </p:nvPr>
        </p:nvSpPr>
        <p:spPr>
          <a:ln/>
        </p:spPr>
        <p:txBody>
          <a:bodyPr/>
          <a:lstStyle>
            <a:lvl1pPr>
              <a:defRPr/>
            </a:lvl1pPr>
          </a:lstStyle>
          <a:p>
            <a:endParaRPr kumimoji="1" lang="ja-JP" altLang="en-US"/>
          </a:p>
        </p:txBody>
      </p:sp>
      <p:sp>
        <p:nvSpPr>
          <p:cNvPr id="6" name="Rectangle 6"/>
          <p:cNvSpPr>
            <a:spLocks noGrp="1" noChangeArrowheads="1"/>
          </p:cNvSpPr>
          <p:nvPr>
            <p:ph type="sldNum" sz="quarter" idx="12"/>
          </p:nvPr>
        </p:nvSpPr>
        <p:spPr>
          <a:ln/>
        </p:spPr>
        <p:txBody>
          <a:bodyPr/>
          <a:lstStyle>
            <a:lvl1pPr>
              <a:defRPr/>
            </a:lvl1pPr>
          </a:lstStyle>
          <a:p>
            <a:fld id="{82B12276-A431-425D-A9B6-83B7962E1F8D}" type="slidenum">
              <a:rPr kumimoji="1" lang="ja-JP" altLang="en-US" smtClean="0"/>
              <a:t>‹#›</a:t>
            </a:fld>
            <a:endParaRPr kumimoji="1" lang="ja-JP" altLang="en-US"/>
          </a:p>
        </p:txBody>
      </p:sp>
    </p:spTree>
    <p:extLst>
      <p:ext uri="{BB962C8B-B14F-4D97-AF65-F5344CB8AC3E}">
        <p14:creationId xmlns:p14="http://schemas.microsoft.com/office/powerpoint/2010/main" val="827743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fld id="{60958A26-DF1B-4A46-B138-B956F17A5BB7}" type="datetimeFigureOut">
              <a:rPr kumimoji="1" lang="ja-JP" altLang="en-US" smtClean="0"/>
              <a:t>2014/11/10</a:t>
            </a:fld>
            <a:endParaRPr kumimoji="1" lang="ja-JP" altLang="en-US"/>
          </a:p>
        </p:txBody>
      </p:sp>
      <p:sp>
        <p:nvSpPr>
          <p:cNvPr id="8" name="Rectangle 5"/>
          <p:cNvSpPr>
            <a:spLocks noGrp="1" noChangeArrowheads="1"/>
          </p:cNvSpPr>
          <p:nvPr>
            <p:ph type="ftr" sz="quarter" idx="11"/>
          </p:nvPr>
        </p:nvSpPr>
        <p:spPr>
          <a:ln/>
        </p:spPr>
        <p:txBody>
          <a:bodyPr/>
          <a:lstStyle>
            <a:lvl1pPr>
              <a:defRPr/>
            </a:lvl1pPr>
          </a:lstStyle>
          <a:p>
            <a:endParaRPr kumimoji="1" lang="ja-JP" altLang="en-US"/>
          </a:p>
        </p:txBody>
      </p:sp>
      <p:sp>
        <p:nvSpPr>
          <p:cNvPr id="9" name="Rectangle 6"/>
          <p:cNvSpPr>
            <a:spLocks noGrp="1" noChangeArrowheads="1"/>
          </p:cNvSpPr>
          <p:nvPr>
            <p:ph type="sldNum" sz="quarter" idx="12"/>
          </p:nvPr>
        </p:nvSpPr>
        <p:spPr>
          <a:ln/>
        </p:spPr>
        <p:txBody>
          <a:bodyPr/>
          <a:lstStyle>
            <a:lvl1pPr>
              <a:defRPr/>
            </a:lvl1pPr>
          </a:lstStyle>
          <a:p>
            <a:fld id="{82B12276-A431-425D-A9B6-83B7962E1F8D}" type="slidenum">
              <a:rPr kumimoji="1" lang="ja-JP" altLang="en-US" smtClean="0"/>
              <a:t>‹#›</a:t>
            </a:fld>
            <a:endParaRPr kumimoji="1" lang="ja-JP" altLang="en-US"/>
          </a:p>
        </p:txBody>
      </p:sp>
    </p:spTree>
    <p:extLst>
      <p:ext uri="{BB962C8B-B14F-4D97-AF65-F5344CB8AC3E}">
        <p14:creationId xmlns:p14="http://schemas.microsoft.com/office/powerpoint/2010/main" val="1131432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15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fld id="{60958A26-DF1B-4A46-B138-B956F17A5BB7}" type="datetimeFigureOut">
              <a:rPr kumimoji="1" lang="ja-JP" altLang="en-US" smtClean="0"/>
              <a:t>2014/11/10</a:t>
            </a:fld>
            <a:endParaRPr kumimoji="1" lang="ja-JP" altLang="en-US"/>
          </a:p>
        </p:txBody>
      </p:sp>
      <p:sp>
        <p:nvSpPr>
          <p:cNvPr id="6" name="Rectangle 5"/>
          <p:cNvSpPr>
            <a:spLocks noGrp="1" noChangeArrowheads="1"/>
          </p:cNvSpPr>
          <p:nvPr>
            <p:ph type="ftr" sz="quarter" idx="11"/>
          </p:nvPr>
        </p:nvSpPr>
        <p:spPr>
          <a:ln/>
        </p:spPr>
        <p:txBody>
          <a:bodyPr/>
          <a:lstStyle>
            <a:lvl1pPr>
              <a:defRPr/>
            </a:lvl1pPr>
          </a:lstStyle>
          <a:p>
            <a:endParaRPr kumimoji="1" lang="ja-JP" altLang="en-US"/>
          </a:p>
        </p:txBody>
      </p:sp>
      <p:sp>
        <p:nvSpPr>
          <p:cNvPr id="7" name="Rectangle 6"/>
          <p:cNvSpPr>
            <a:spLocks noGrp="1" noChangeArrowheads="1"/>
          </p:cNvSpPr>
          <p:nvPr>
            <p:ph type="sldNum" sz="quarter" idx="12"/>
          </p:nvPr>
        </p:nvSpPr>
        <p:spPr>
          <a:ln/>
        </p:spPr>
        <p:txBody>
          <a:bodyPr/>
          <a:lstStyle>
            <a:lvl1pPr>
              <a:defRPr/>
            </a:lvl1pPr>
          </a:lstStyle>
          <a:p>
            <a:fld id="{82B12276-A431-425D-A9B6-83B7962E1F8D}" type="slidenum">
              <a:rPr kumimoji="1" lang="ja-JP" altLang="en-US" smtClean="0"/>
              <a:t>‹#›</a:t>
            </a:fld>
            <a:endParaRPr kumimoji="1" lang="ja-JP" altLang="en-US"/>
          </a:p>
        </p:txBody>
      </p:sp>
    </p:spTree>
    <p:extLst>
      <p:ext uri="{BB962C8B-B14F-4D97-AF65-F5344CB8AC3E}">
        <p14:creationId xmlns:p14="http://schemas.microsoft.com/office/powerpoint/2010/main" val="2575426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7"/>
          <p:cNvSpPr>
            <a:spLocks noChangeArrowheads="1"/>
          </p:cNvSpPr>
          <p:nvPr/>
        </p:nvSpPr>
        <p:spPr bwMode="auto">
          <a:xfrm>
            <a:off x="1588" y="0"/>
            <a:ext cx="9155112" cy="914400"/>
          </a:xfrm>
          <a:prstGeom prst="rect">
            <a:avLst/>
          </a:prstGeom>
          <a:gradFill rotWithShape="0">
            <a:gsLst>
              <a:gs pos="0">
                <a:srgbClr val="000000"/>
              </a:gs>
              <a:gs pos="100000">
                <a:srgbClr val="016CBA"/>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sz="1350"/>
          </a:p>
        </p:txBody>
      </p:sp>
      <p:sp>
        <p:nvSpPr>
          <p:cNvPr id="1027" name="Rectangle 10"/>
          <p:cNvSpPr>
            <a:spLocks noChangeArrowheads="1"/>
          </p:cNvSpPr>
          <p:nvPr/>
        </p:nvSpPr>
        <p:spPr bwMode="auto">
          <a:xfrm>
            <a:off x="1589" y="6354765"/>
            <a:ext cx="9145587" cy="503237"/>
          </a:xfrm>
          <a:prstGeom prst="rect">
            <a:avLst/>
          </a:prstGeom>
          <a:gradFill rotWithShape="0">
            <a:gsLst>
              <a:gs pos="0">
                <a:srgbClr val="000000"/>
              </a:gs>
              <a:gs pos="100000">
                <a:srgbClr val="016CBA"/>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sz="1350" dirty="0"/>
          </a:p>
        </p:txBody>
      </p:sp>
      <p:sp>
        <p:nvSpPr>
          <p:cNvPr id="1028" name="Rectangle 2"/>
          <p:cNvSpPr>
            <a:spLocks noGrp="1" noChangeArrowheads="1"/>
          </p:cNvSpPr>
          <p:nvPr>
            <p:ph type="title"/>
          </p:nvPr>
        </p:nvSpPr>
        <p:spPr bwMode="auto">
          <a:xfrm>
            <a:off x="685800" y="98425"/>
            <a:ext cx="7773988" cy="695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9" name="Rectangle 3"/>
          <p:cNvSpPr>
            <a:spLocks noGrp="1" noChangeArrowheads="1"/>
          </p:cNvSpPr>
          <p:nvPr>
            <p:ph type="body" idx="1"/>
          </p:nvPr>
        </p:nvSpPr>
        <p:spPr bwMode="auto">
          <a:xfrm>
            <a:off x="685800" y="1106488"/>
            <a:ext cx="7772400" cy="5059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 name="Rectangle 4"/>
          <p:cNvSpPr>
            <a:spLocks noGrp="1" noChangeArrowheads="1"/>
          </p:cNvSpPr>
          <p:nvPr>
            <p:ph type="dt" sz="half" idx="2"/>
          </p:nvPr>
        </p:nvSpPr>
        <p:spPr bwMode="auto">
          <a:xfrm>
            <a:off x="1082675" y="6434138"/>
            <a:ext cx="1905000" cy="349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050">
                <a:solidFill>
                  <a:schemeClr val="tx2"/>
                </a:solidFill>
              </a:defRPr>
            </a:lvl1pPr>
          </a:lstStyle>
          <a:p>
            <a:fld id="{60958A26-DF1B-4A46-B138-B956F17A5BB7}" type="datetimeFigureOut">
              <a:rPr kumimoji="1" lang="ja-JP" altLang="en-US" smtClean="0"/>
              <a:t>2014/11/10</a:t>
            </a:fld>
            <a:endParaRPr kumimoji="1" lang="ja-JP" altLang="en-US"/>
          </a:p>
        </p:txBody>
      </p:sp>
      <p:sp>
        <p:nvSpPr>
          <p:cNvPr id="3" name="Rectangle 5"/>
          <p:cNvSpPr>
            <a:spLocks noGrp="1" noChangeArrowheads="1"/>
          </p:cNvSpPr>
          <p:nvPr>
            <p:ph type="ftr" sz="quarter" idx="3"/>
          </p:nvPr>
        </p:nvSpPr>
        <p:spPr bwMode="auto">
          <a:xfrm>
            <a:off x="3124200" y="6434138"/>
            <a:ext cx="2895600" cy="349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050">
                <a:solidFill>
                  <a:schemeClr val="tx2"/>
                </a:solidFill>
              </a:defRPr>
            </a:lvl1pPr>
          </a:lstStyle>
          <a:p>
            <a:endParaRPr kumimoji="1" lang="ja-JP" altLang="en-US"/>
          </a:p>
        </p:txBody>
      </p:sp>
      <p:sp>
        <p:nvSpPr>
          <p:cNvPr id="4" name="Rectangle 6"/>
          <p:cNvSpPr>
            <a:spLocks noGrp="1" noChangeArrowheads="1"/>
          </p:cNvSpPr>
          <p:nvPr>
            <p:ph type="sldNum" sz="quarter" idx="4"/>
          </p:nvPr>
        </p:nvSpPr>
        <p:spPr bwMode="auto">
          <a:xfrm>
            <a:off x="6156325" y="6434138"/>
            <a:ext cx="1905000" cy="349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050">
                <a:solidFill>
                  <a:schemeClr val="tx2"/>
                </a:solidFill>
              </a:defRPr>
            </a:lvl1pPr>
          </a:lstStyle>
          <a:p>
            <a:fld id="{82B12276-A431-425D-A9B6-83B7962E1F8D}" type="slidenum">
              <a:rPr kumimoji="1" lang="ja-JP" altLang="en-US" smtClean="0"/>
              <a:t>‹#›</a:t>
            </a:fld>
            <a:endParaRPr kumimoji="1" lang="ja-JP" altLang="en-US"/>
          </a:p>
        </p:txBody>
      </p:sp>
      <p:grpSp>
        <p:nvGrpSpPr>
          <p:cNvPr id="7" name="グループ化 6"/>
          <p:cNvGrpSpPr/>
          <p:nvPr/>
        </p:nvGrpSpPr>
        <p:grpSpPr>
          <a:xfrm>
            <a:off x="8089198" y="6343455"/>
            <a:ext cx="884131" cy="472423"/>
            <a:chOff x="-56176" y="6348648"/>
            <a:chExt cx="884130" cy="472423"/>
          </a:xfrm>
        </p:grpSpPr>
        <p:sp>
          <p:nvSpPr>
            <p:cNvPr id="5" name="テキスト ボックス 4"/>
            <p:cNvSpPr txBox="1"/>
            <p:nvPr/>
          </p:nvSpPr>
          <p:spPr>
            <a:xfrm>
              <a:off x="-36512" y="6348648"/>
              <a:ext cx="864466" cy="323165"/>
            </a:xfrm>
            <a:prstGeom prst="rect">
              <a:avLst/>
            </a:prstGeom>
            <a:noFill/>
          </p:spPr>
          <p:txBody>
            <a:bodyPr wrap="none" rtlCol="0">
              <a:spAutoFit/>
            </a:bodyPr>
            <a:lstStyle/>
            <a:p>
              <a:r>
                <a:rPr kumimoji="1" lang="en-US" altLang="ja-JP" sz="1500" b="1" i="1" dirty="0" smtClean="0">
                  <a:solidFill>
                    <a:schemeClr val="tx2"/>
                  </a:solidFill>
                  <a:effectLst>
                    <a:outerShdw blurRad="38100" dist="38100" dir="2700000" algn="tl">
                      <a:srgbClr val="000000">
                        <a:alpha val="43137"/>
                      </a:srgbClr>
                    </a:outerShdw>
                  </a:effectLst>
                </a:rPr>
                <a:t>ITPASS</a:t>
              </a:r>
              <a:endParaRPr kumimoji="1" lang="ja-JP" altLang="en-US" sz="1500" b="1" i="1" dirty="0">
                <a:solidFill>
                  <a:schemeClr val="tx2"/>
                </a:solidFill>
                <a:effectLst>
                  <a:outerShdw blurRad="38100" dist="38100" dir="2700000" algn="tl">
                    <a:srgbClr val="000000">
                      <a:alpha val="43137"/>
                    </a:srgbClr>
                  </a:outerShdw>
                </a:effectLst>
              </a:endParaRPr>
            </a:p>
          </p:txBody>
        </p:sp>
        <p:sp>
          <p:nvSpPr>
            <p:cNvPr id="6" name="テキスト ボックス 5"/>
            <p:cNvSpPr txBox="1"/>
            <p:nvPr/>
          </p:nvSpPr>
          <p:spPr>
            <a:xfrm>
              <a:off x="-56176" y="6608705"/>
              <a:ext cx="875560" cy="212366"/>
            </a:xfrm>
            <a:prstGeom prst="rect">
              <a:avLst/>
            </a:prstGeom>
            <a:noFill/>
          </p:spPr>
          <p:txBody>
            <a:bodyPr wrap="none" rtlCol="0">
              <a:spAutoFit/>
            </a:bodyPr>
            <a:lstStyle/>
            <a:p>
              <a:pPr marL="0" marR="0" indent="0" algn="l" defTabSz="685800" rtl="0" eaLnBrk="1" fontAlgn="base" latinLnBrk="0" hangingPunct="1">
                <a:lnSpc>
                  <a:spcPct val="100000"/>
                </a:lnSpc>
                <a:spcBef>
                  <a:spcPct val="0"/>
                </a:spcBef>
                <a:spcAft>
                  <a:spcPct val="0"/>
                </a:spcAft>
                <a:buClrTx/>
                <a:buSzTx/>
                <a:buFontTx/>
                <a:buNone/>
                <a:tabLst/>
                <a:defRPr/>
              </a:pPr>
              <a:r>
                <a:rPr lang="en-US" altLang="ja-JP" sz="390" b="0" i="1" dirty="0" smtClean="0">
                  <a:solidFill>
                    <a:schemeClr val="tx2"/>
                  </a:solidFill>
                  <a:effectLst>
                    <a:outerShdw blurRad="38100" dist="38100" dir="2700000" algn="tl">
                      <a:srgbClr val="000000">
                        <a:alpha val="43137"/>
                      </a:srgbClr>
                    </a:outerShdw>
                  </a:effectLst>
                </a:rPr>
                <a:t>Informational Training program </a:t>
              </a:r>
            </a:p>
            <a:p>
              <a:pPr marL="0" marR="0" indent="0" algn="l" defTabSz="685800" rtl="0" eaLnBrk="1" fontAlgn="base" latinLnBrk="0" hangingPunct="1">
                <a:lnSpc>
                  <a:spcPct val="100000"/>
                </a:lnSpc>
                <a:spcBef>
                  <a:spcPct val="0"/>
                </a:spcBef>
                <a:spcAft>
                  <a:spcPct val="0"/>
                </a:spcAft>
                <a:buClrTx/>
                <a:buSzTx/>
                <a:buFontTx/>
                <a:buNone/>
                <a:tabLst/>
                <a:defRPr/>
              </a:pPr>
              <a:r>
                <a:rPr lang="en-US" altLang="ja-JP" sz="390" b="0" i="1" dirty="0" smtClean="0">
                  <a:solidFill>
                    <a:schemeClr val="tx2"/>
                  </a:solidFill>
                  <a:effectLst>
                    <a:outerShdw blurRad="38100" dist="38100" dir="2700000" algn="tl">
                      <a:srgbClr val="000000">
                        <a:alpha val="43137"/>
                      </a:srgbClr>
                    </a:outerShdw>
                  </a:effectLst>
                </a:rPr>
                <a:t>with a spirit of self-help</a:t>
              </a:r>
            </a:p>
          </p:txBody>
        </p:sp>
      </p:grpSp>
    </p:spTree>
    <p:extLst>
      <p:ext uri="{BB962C8B-B14F-4D97-AF65-F5344CB8AC3E}">
        <p14:creationId xmlns:p14="http://schemas.microsoft.com/office/powerpoint/2010/main" val="18732754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txStyles>
    <p:titleStyle>
      <a:lvl1pPr algn="l" rtl="0" eaLnBrk="1" fontAlgn="base" hangingPunct="1">
        <a:spcBef>
          <a:spcPct val="0"/>
        </a:spcBef>
        <a:spcAft>
          <a:spcPct val="0"/>
        </a:spcAft>
        <a:defRPr kumimoji="1" sz="2700">
          <a:solidFill>
            <a:schemeClr val="tx2"/>
          </a:solidFill>
          <a:latin typeface="+mj-lt"/>
          <a:ea typeface="+mj-ea"/>
          <a:cs typeface="+mj-cs"/>
        </a:defRPr>
      </a:lvl1pPr>
      <a:lvl2pPr algn="l" rtl="0" eaLnBrk="1" fontAlgn="base" hangingPunct="1">
        <a:spcBef>
          <a:spcPct val="0"/>
        </a:spcBef>
        <a:spcAft>
          <a:spcPct val="0"/>
        </a:spcAft>
        <a:defRPr kumimoji="1" sz="2700">
          <a:solidFill>
            <a:schemeClr val="tx2"/>
          </a:solidFill>
          <a:latin typeface="Arial" charset="0"/>
          <a:ea typeface="ＭＳ Ｐゴシック" pitchFamily="-48" charset="-128"/>
        </a:defRPr>
      </a:lvl2pPr>
      <a:lvl3pPr algn="l" rtl="0" eaLnBrk="1" fontAlgn="base" hangingPunct="1">
        <a:spcBef>
          <a:spcPct val="0"/>
        </a:spcBef>
        <a:spcAft>
          <a:spcPct val="0"/>
        </a:spcAft>
        <a:defRPr kumimoji="1" sz="2700">
          <a:solidFill>
            <a:schemeClr val="tx2"/>
          </a:solidFill>
          <a:latin typeface="Arial" charset="0"/>
          <a:ea typeface="ＭＳ Ｐゴシック" pitchFamily="-48" charset="-128"/>
        </a:defRPr>
      </a:lvl3pPr>
      <a:lvl4pPr algn="l" rtl="0" eaLnBrk="1" fontAlgn="base" hangingPunct="1">
        <a:spcBef>
          <a:spcPct val="0"/>
        </a:spcBef>
        <a:spcAft>
          <a:spcPct val="0"/>
        </a:spcAft>
        <a:defRPr kumimoji="1" sz="2700">
          <a:solidFill>
            <a:schemeClr val="tx2"/>
          </a:solidFill>
          <a:latin typeface="Arial" charset="0"/>
          <a:ea typeface="ＭＳ Ｐゴシック" pitchFamily="-48" charset="-128"/>
        </a:defRPr>
      </a:lvl4pPr>
      <a:lvl5pPr algn="l" rtl="0" eaLnBrk="1" fontAlgn="base" hangingPunct="1">
        <a:spcBef>
          <a:spcPct val="0"/>
        </a:spcBef>
        <a:spcAft>
          <a:spcPct val="0"/>
        </a:spcAft>
        <a:defRPr kumimoji="1" sz="2700">
          <a:solidFill>
            <a:schemeClr val="tx2"/>
          </a:solidFill>
          <a:latin typeface="Arial" charset="0"/>
          <a:ea typeface="ＭＳ Ｐゴシック" pitchFamily="-48" charset="-128"/>
        </a:defRPr>
      </a:lvl5pPr>
      <a:lvl6pPr marL="342900" algn="l" rtl="0" eaLnBrk="1" fontAlgn="base" hangingPunct="1">
        <a:spcBef>
          <a:spcPct val="0"/>
        </a:spcBef>
        <a:spcAft>
          <a:spcPct val="0"/>
        </a:spcAft>
        <a:defRPr kumimoji="1" sz="2700">
          <a:solidFill>
            <a:schemeClr val="tx2"/>
          </a:solidFill>
          <a:latin typeface="Arial" charset="0"/>
          <a:ea typeface="ＭＳ Ｐゴシック" pitchFamily="-48" charset="-128"/>
        </a:defRPr>
      </a:lvl6pPr>
      <a:lvl7pPr marL="685800" algn="l" rtl="0" eaLnBrk="1" fontAlgn="base" hangingPunct="1">
        <a:spcBef>
          <a:spcPct val="0"/>
        </a:spcBef>
        <a:spcAft>
          <a:spcPct val="0"/>
        </a:spcAft>
        <a:defRPr kumimoji="1" sz="2700">
          <a:solidFill>
            <a:schemeClr val="tx2"/>
          </a:solidFill>
          <a:latin typeface="Arial" charset="0"/>
          <a:ea typeface="ＭＳ Ｐゴシック" pitchFamily="-48" charset="-128"/>
        </a:defRPr>
      </a:lvl7pPr>
      <a:lvl8pPr marL="1028700" algn="l" rtl="0" eaLnBrk="1" fontAlgn="base" hangingPunct="1">
        <a:spcBef>
          <a:spcPct val="0"/>
        </a:spcBef>
        <a:spcAft>
          <a:spcPct val="0"/>
        </a:spcAft>
        <a:defRPr kumimoji="1" sz="2700">
          <a:solidFill>
            <a:schemeClr val="tx2"/>
          </a:solidFill>
          <a:latin typeface="Arial" charset="0"/>
          <a:ea typeface="ＭＳ Ｐゴシック" pitchFamily="-48" charset="-128"/>
        </a:defRPr>
      </a:lvl8pPr>
      <a:lvl9pPr marL="1371600" algn="l" rtl="0" eaLnBrk="1" fontAlgn="base" hangingPunct="1">
        <a:spcBef>
          <a:spcPct val="0"/>
        </a:spcBef>
        <a:spcAft>
          <a:spcPct val="0"/>
        </a:spcAft>
        <a:defRPr kumimoji="1" sz="2700">
          <a:solidFill>
            <a:schemeClr val="tx2"/>
          </a:solidFill>
          <a:latin typeface="Arial" charset="0"/>
          <a:ea typeface="ＭＳ Ｐゴシック" pitchFamily="-48" charset="-128"/>
        </a:defRPr>
      </a:lvl9pPr>
    </p:titleStyle>
    <p:bodyStyle>
      <a:lvl1pPr marL="257175" indent="-257175" algn="l" rtl="0" eaLnBrk="1" fontAlgn="base" hangingPunct="1">
        <a:spcBef>
          <a:spcPct val="20000"/>
        </a:spcBef>
        <a:spcAft>
          <a:spcPct val="0"/>
        </a:spcAft>
        <a:buChar char="•"/>
        <a:defRPr kumimoji="1" sz="2400">
          <a:solidFill>
            <a:srgbClr val="000000"/>
          </a:solidFill>
          <a:latin typeface="+mn-lt"/>
          <a:ea typeface="+mn-ea"/>
          <a:cs typeface="+mn-cs"/>
        </a:defRPr>
      </a:lvl1pPr>
      <a:lvl2pPr marL="557213" indent="-214313" algn="l" rtl="0" eaLnBrk="1" fontAlgn="base" hangingPunct="1">
        <a:spcBef>
          <a:spcPct val="20000"/>
        </a:spcBef>
        <a:spcAft>
          <a:spcPct val="0"/>
        </a:spcAft>
        <a:buChar char="–"/>
        <a:defRPr kumimoji="1" sz="2100">
          <a:solidFill>
            <a:srgbClr val="000000"/>
          </a:solidFill>
          <a:latin typeface="+mn-lt"/>
          <a:ea typeface="+mn-ea"/>
        </a:defRPr>
      </a:lvl2pPr>
      <a:lvl3pPr marL="857250" indent="-171450" algn="l" rtl="0" eaLnBrk="1" fontAlgn="base" hangingPunct="1">
        <a:spcBef>
          <a:spcPct val="20000"/>
        </a:spcBef>
        <a:spcAft>
          <a:spcPct val="0"/>
        </a:spcAft>
        <a:buChar char="•"/>
        <a:defRPr kumimoji="1" sz="1800">
          <a:solidFill>
            <a:srgbClr val="000000"/>
          </a:solidFill>
          <a:latin typeface="+mn-lt"/>
          <a:ea typeface="+mn-ea"/>
        </a:defRPr>
      </a:lvl3pPr>
      <a:lvl4pPr marL="1200150" indent="-171450" algn="l" rtl="0" eaLnBrk="1" fontAlgn="base" hangingPunct="1">
        <a:spcBef>
          <a:spcPct val="20000"/>
        </a:spcBef>
        <a:spcAft>
          <a:spcPct val="0"/>
        </a:spcAft>
        <a:buChar char="–"/>
        <a:defRPr kumimoji="1" sz="1500">
          <a:solidFill>
            <a:srgbClr val="000000"/>
          </a:solidFill>
          <a:latin typeface="+mn-lt"/>
          <a:ea typeface="+mn-ea"/>
        </a:defRPr>
      </a:lvl4pPr>
      <a:lvl5pPr marL="1543050" indent="-171450" algn="l" rtl="0" eaLnBrk="1" fontAlgn="base" hangingPunct="1">
        <a:spcBef>
          <a:spcPct val="20000"/>
        </a:spcBef>
        <a:spcAft>
          <a:spcPct val="0"/>
        </a:spcAft>
        <a:buChar char="»"/>
        <a:defRPr kumimoji="1" sz="1500">
          <a:solidFill>
            <a:srgbClr val="000000"/>
          </a:solidFill>
          <a:latin typeface="+mn-lt"/>
          <a:ea typeface="+mn-ea"/>
        </a:defRPr>
      </a:lvl5pPr>
      <a:lvl6pPr marL="1885950" indent="-171450" algn="l" rtl="0" eaLnBrk="1" fontAlgn="base" hangingPunct="1">
        <a:spcBef>
          <a:spcPct val="20000"/>
        </a:spcBef>
        <a:spcAft>
          <a:spcPct val="0"/>
        </a:spcAft>
        <a:buChar char="»"/>
        <a:defRPr kumimoji="1" sz="1500">
          <a:solidFill>
            <a:srgbClr val="000000"/>
          </a:solidFill>
          <a:latin typeface="+mn-lt"/>
          <a:ea typeface="+mn-ea"/>
        </a:defRPr>
      </a:lvl6pPr>
      <a:lvl7pPr marL="2228850" indent="-171450" algn="l" rtl="0" eaLnBrk="1" fontAlgn="base" hangingPunct="1">
        <a:spcBef>
          <a:spcPct val="20000"/>
        </a:spcBef>
        <a:spcAft>
          <a:spcPct val="0"/>
        </a:spcAft>
        <a:buChar char="»"/>
        <a:defRPr kumimoji="1" sz="1500">
          <a:solidFill>
            <a:srgbClr val="000000"/>
          </a:solidFill>
          <a:latin typeface="+mn-lt"/>
          <a:ea typeface="+mn-ea"/>
        </a:defRPr>
      </a:lvl7pPr>
      <a:lvl8pPr marL="2571750" indent="-171450" algn="l" rtl="0" eaLnBrk="1" fontAlgn="base" hangingPunct="1">
        <a:spcBef>
          <a:spcPct val="20000"/>
        </a:spcBef>
        <a:spcAft>
          <a:spcPct val="0"/>
        </a:spcAft>
        <a:buChar char="»"/>
        <a:defRPr kumimoji="1" sz="1500">
          <a:solidFill>
            <a:srgbClr val="000000"/>
          </a:solidFill>
          <a:latin typeface="+mn-lt"/>
          <a:ea typeface="+mn-ea"/>
        </a:defRPr>
      </a:lvl8pPr>
      <a:lvl9pPr marL="2914650" indent="-171450" algn="l" rtl="0" eaLnBrk="1" fontAlgn="base" hangingPunct="1">
        <a:spcBef>
          <a:spcPct val="20000"/>
        </a:spcBef>
        <a:spcAft>
          <a:spcPct val="0"/>
        </a:spcAft>
        <a:buChar char="»"/>
        <a:defRPr kumimoji="1" sz="1500">
          <a:solidFill>
            <a:srgbClr val="000000"/>
          </a:solidFill>
          <a:latin typeface="+mn-lt"/>
          <a:ea typeface="+mn-ea"/>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hyperlink" Target="http://linuxexpert.ne.jp/modules/pukiwiki/46.html" TargetMode="External"/><Relationship Id="rId2" Type="http://schemas.openxmlformats.org/officeDocument/2006/relationships/hyperlink" Target="https://itpass.scitec.kobe-u.ac.jp/seminar/lecture/fy2012/121019/pub/" TargetMode="External"/><Relationship Id="rId1" Type="http://schemas.openxmlformats.org/officeDocument/2006/relationships/slideLayout" Target="../slideLayouts/slideLayout2.xml"/><Relationship Id="rId4" Type="http://schemas.openxmlformats.org/officeDocument/2006/relationships/hyperlink" Target="http://ascii.jp/elem/000/000/439/439105/"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www.atmarkit.co.jp/fnetwork/rensai/netpro07/netpro01.html" TargetMode="External"/><Relationship Id="rId2" Type="http://schemas.openxmlformats.org/officeDocument/2006/relationships/hyperlink" Target="http://www5d.biglobe.ne.jp/~stssk/rfcjlist.html" TargetMode="External"/><Relationship Id="rId1" Type="http://schemas.openxmlformats.org/officeDocument/2006/relationships/slideLayout" Target="../slideLayouts/slideLayout2.xml"/><Relationship Id="rId5" Type="http://schemas.openxmlformats.org/officeDocument/2006/relationships/hyperlink" Target="http://pc.nikkeibp.co.jp/article/knowhow/20080821/1007242" TargetMode="External"/><Relationship Id="rId4" Type="http://schemas.openxmlformats.org/officeDocument/2006/relationships/hyperlink" Target="http://www.atmarkit.co.jp/fnetwork/rensai/netpro08/netpro01.html" TargetMode="External"/></Relationships>
</file>

<file path=ppt/slides/_rels/slide32.xml.rels><?xml version="1.0" encoding="UTF-8" standalone="yes"?>
<Relationships xmlns="http://schemas.openxmlformats.org/package/2006/relationships"><Relationship Id="rId2" Type="http://schemas.openxmlformats.org/officeDocument/2006/relationships/hyperlink" Target="http://aitech.ac.jp/~patrol/page2/p2_3_d.html"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2.it-shikaku.jp/top30.php?hidari=102-04-03.php&amp;migi=km102-04.php&amp;title=108.3%20%E3%83%A1%E3%83%BC%E3%83%AB%E8%BB%A2%E9%80%81%E3%82%A8%E3%83%BC%E3%82%B8%E3%82%A7%E3%83%B3%E3%83%88(MTA)%E3%81%AE%E5%9F%BA%E6%9C%AC"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a:t>メールサーバとメールの配送の仕組み</a:t>
            </a:r>
            <a:endParaRPr kumimoji="1" lang="ja-JP" altLang="en-US" dirty="0"/>
          </a:p>
        </p:txBody>
      </p:sp>
      <p:sp>
        <p:nvSpPr>
          <p:cNvPr id="3" name="サブタイトル 2"/>
          <p:cNvSpPr>
            <a:spLocks noGrp="1"/>
          </p:cNvSpPr>
          <p:nvPr>
            <p:ph type="subTitle" idx="1"/>
          </p:nvPr>
        </p:nvSpPr>
        <p:spPr/>
        <p:txBody>
          <a:bodyPr/>
          <a:lstStyle/>
          <a:p>
            <a:r>
              <a:rPr kumimoji="1" lang="ja-JP" altLang="en-US" dirty="0" smtClean="0"/>
              <a:t>神戸大学 理学部 </a:t>
            </a:r>
            <a:r>
              <a:rPr lang="ja-JP" altLang="en-US" dirty="0" smtClean="0"/>
              <a:t>地球惑星</a:t>
            </a:r>
            <a:r>
              <a:rPr lang="ja-JP" altLang="en-US" dirty="0"/>
              <a:t>科</a:t>
            </a:r>
            <a:r>
              <a:rPr lang="ja-JP" altLang="en-US" dirty="0" smtClean="0"/>
              <a:t>学科 </a:t>
            </a:r>
            <a:r>
              <a:rPr lang="en-US" altLang="ja-JP" dirty="0" smtClean="0"/>
              <a:t>B4</a:t>
            </a:r>
          </a:p>
          <a:p>
            <a:r>
              <a:rPr lang="ja-JP" altLang="en-US" dirty="0" smtClean="0"/>
              <a:t>堀之内 龍一 </a:t>
            </a:r>
            <a:r>
              <a:rPr lang="en-US" altLang="ja-JP" dirty="0" smtClean="0"/>
              <a:t>(</a:t>
            </a:r>
            <a:r>
              <a:rPr lang="ja-JP" altLang="en-US" dirty="0" smtClean="0"/>
              <a:t>地球および惑星大気科学研究室</a:t>
            </a:r>
            <a:r>
              <a:rPr lang="en-US" altLang="ja-JP" dirty="0" smtClean="0"/>
              <a:t>)</a:t>
            </a:r>
          </a:p>
          <a:p>
            <a:r>
              <a:rPr kumimoji="1" lang="ja-JP" altLang="en-US" dirty="0" smtClean="0"/>
              <a:t>村上 </a:t>
            </a:r>
            <a:r>
              <a:rPr lang="ja-JP" altLang="en-US" dirty="0" smtClean="0"/>
              <a:t>美雪 </a:t>
            </a:r>
            <a:r>
              <a:rPr lang="en-US" altLang="ja-JP" dirty="0" smtClean="0"/>
              <a:t>(</a:t>
            </a:r>
            <a:r>
              <a:rPr lang="ja-JP" altLang="en-US" dirty="0" smtClean="0"/>
              <a:t>地球および惑星大気科学研究室</a:t>
            </a:r>
            <a:r>
              <a:rPr lang="en-US" altLang="ja-JP" dirty="0" smtClean="0"/>
              <a:t>) </a:t>
            </a:r>
          </a:p>
        </p:txBody>
      </p:sp>
    </p:spTree>
    <p:extLst>
      <p:ext uri="{BB962C8B-B14F-4D97-AF65-F5344CB8AC3E}">
        <p14:creationId xmlns:p14="http://schemas.microsoft.com/office/powerpoint/2010/main" val="17277225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MTA </a:t>
            </a:r>
            <a:r>
              <a:rPr kumimoji="1" lang="ja-JP" altLang="en-US" dirty="0" smtClean="0"/>
              <a:t>とは</a:t>
            </a:r>
            <a:endParaRPr kumimoji="1" lang="ja-JP" altLang="en-US" dirty="0"/>
          </a:p>
        </p:txBody>
      </p:sp>
      <p:sp>
        <p:nvSpPr>
          <p:cNvPr id="3" name="コンテンツ プレースホルダー 2"/>
          <p:cNvSpPr>
            <a:spLocks noGrp="1"/>
          </p:cNvSpPr>
          <p:nvPr>
            <p:ph idx="1"/>
          </p:nvPr>
        </p:nvSpPr>
        <p:spPr/>
        <p:txBody>
          <a:bodyPr/>
          <a:lstStyle/>
          <a:p>
            <a:r>
              <a:rPr lang="en-US" altLang="ja-JP" dirty="0"/>
              <a:t>MTA ( Mail Transfer Agent )</a:t>
            </a:r>
          </a:p>
          <a:p>
            <a:pPr lvl="1"/>
            <a:r>
              <a:rPr lang="ja-JP" altLang="en-US" dirty="0"/>
              <a:t>メール転送するプログラム</a:t>
            </a:r>
          </a:p>
          <a:p>
            <a:pPr lvl="2"/>
            <a:r>
              <a:rPr lang="ja-JP" altLang="en-US" dirty="0"/>
              <a:t>配送経路の決定</a:t>
            </a:r>
          </a:p>
          <a:p>
            <a:pPr lvl="2"/>
            <a:r>
              <a:rPr lang="ja-JP" altLang="en-US" dirty="0"/>
              <a:t>メールをユーザーが受け取るまで保管</a:t>
            </a:r>
          </a:p>
          <a:p>
            <a:r>
              <a:rPr lang="ja-JP" altLang="en-US" dirty="0" smtClean="0"/>
              <a:t>例として  </a:t>
            </a:r>
            <a:r>
              <a:rPr lang="en-US" altLang="ja-JP" dirty="0" err="1"/>
              <a:t>sendmail</a:t>
            </a:r>
            <a:r>
              <a:rPr lang="en-US" altLang="ja-JP" dirty="0"/>
              <a:t> , </a:t>
            </a:r>
            <a:r>
              <a:rPr lang="en-US" altLang="ja-JP" dirty="0" err="1"/>
              <a:t>qmail</a:t>
            </a:r>
            <a:r>
              <a:rPr lang="en-US" altLang="ja-JP" dirty="0"/>
              <a:t>, </a:t>
            </a:r>
            <a:r>
              <a:rPr lang="en-US" altLang="ja-JP" dirty="0" smtClean="0"/>
              <a:t>Postfix </a:t>
            </a:r>
            <a:r>
              <a:rPr lang="ja-JP" altLang="en-US" dirty="0" smtClean="0"/>
              <a:t>など</a:t>
            </a:r>
            <a:endParaRPr lang="en-US" altLang="ja-JP" dirty="0"/>
          </a:p>
          <a:p>
            <a:endParaRPr lang="en-US" altLang="ja-JP" dirty="0"/>
          </a:p>
          <a:p>
            <a:r>
              <a:rPr lang="ja-JP" altLang="en-US" dirty="0"/>
              <a:t>手紙</a:t>
            </a:r>
            <a:r>
              <a:rPr lang="ja-JP" altLang="en-US" dirty="0" smtClean="0"/>
              <a:t>を送る場合</a:t>
            </a:r>
            <a:endParaRPr lang="en-US" altLang="ja-JP" dirty="0" smtClean="0"/>
          </a:p>
          <a:p>
            <a:pPr lvl="1"/>
            <a:r>
              <a:rPr lang="ja-JP" altLang="en-US" dirty="0"/>
              <a:t> </a:t>
            </a:r>
            <a:r>
              <a:rPr lang="ja-JP" altLang="en-US" dirty="0" smtClean="0"/>
              <a:t>郵便局</a:t>
            </a:r>
            <a:r>
              <a:rPr lang="ja-JP" altLang="en-US" dirty="0"/>
              <a:t>に相当し</a:t>
            </a:r>
            <a:r>
              <a:rPr lang="en-US" altLang="ja-JP" dirty="0"/>
              <a:t>, </a:t>
            </a:r>
            <a:r>
              <a:rPr lang="ja-JP" altLang="en-US" dirty="0"/>
              <a:t>手紙を郵便局間で郵送する</a:t>
            </a:r>
            <a:r>
              <a:rPr lang="ja-JP" altLang="en-US" dirty="0" smtClean="0"/>
              <a:t>役割</a:t>
            </a:r>
            <a:endParaRPr lang="en-US" altLang="ja-JP" dirty="0" smtClean="0"/>
          </a:p>
        </p:txBody>
      </p:sp>
    </p:spTree>
    <p:extLst>
      <p:ext uri="{BB962C8B-B14F-4D97-AF65-F5344CB8AC3E}">
        <p14:creationId xmlns:p14="http://schemas.microsoft.com/office/powerpoint/2010/main" val="8918876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MDA </a:t>
            </a:r>
            <a:r>
              <a:rPr kumimoji="1" lang="ja-JP" altLang="en-US" dirty="0" smtClean="0"/>
              <a:t>とは</a:t>
            </a:r>
            <a:endParaRPr kumimoji="1" lang="ja-JP" altLang="en-US" dirty="0"/>
          </a:p>
        </p:txBody>
      </p:sp>
      <p:grpSp>
        <p:nvGrpSpPr>
          <p:cNvPr id="4" name="グループ化 3"/>
          <p:cNvGrpSpPr/>
          <p:nvPr/>
        </p:nvGrpSpPr>
        <p:grpSpPr>
          <a:xfrm>
            <a:off x="524603" y="1459939"/>
            <a:ext cx="8096381" cy="4151291"/>
            <a:chOff x="524603" y="1459939"/>
            <a:chExt cx="8096381" cy="4151291"/>
          </a:xfrm>
        </p:grpSpPr>
        <p:sp>
          <p:nvSpPr>
            <p:cNvPr id="5" name="テキスト ボックス 4"/>
            <p:cNvSpPr txBox="1"/>
            <p:nvPr/>
          </p:nvSpPr>
          <p:spPr>
            <a:xfrm>
              <a:off x="4413035" y="5303453"/>
              <a:ext cx="3960440" cy="307777"/>
            </a:xfrm>
            <a:prstGeom prst="rect">
              <a:avLst/>
            </a:prstGeom>
            <a:noFill/>
          </p:spPr>
          <p:txBody>
            <a:bodyPr wrap="square" rtlCol="0">
              <a:spAutoFit/>
            </a:bodyPr>
            <a:lstStyle/>
            <a:p>
              <a:r>
                <a:rPr lang="en-GB" altLang="ja-JP" sz="1400" dirty="0" smtClean="0">
                  <a:solidFill>
                    <a:prstClr val="black"/>
                  </a:solidFill>
                </a:rPr>
                <a:t>http://linuxexpert.ne.jp/modules/pukiwiki/46.html</a:t>
              </a:r>
              <a:endParaRPr lang="ja-JP" altLang="en-US" sz="1400" dirty="0">
                <a:solidFill>
                  <a:prstClr val="black"/>
                </a:solidFill>
              </a:endParaRPr>
            </a:p>
          </p:txBody>
        </p:sp>
        <p:grpSp>
          <p:nvGrpSpPr>
            <p:cNvPr id="6" name="グループ化 5"/>
            <p:cNvGrpSpPr/>
            <p:nvPr/>
          </p:nvGrpSpPr>
          <p:grpSpPr>
            <a:xfrm>
              <a:off x="524603" y="1459939"/>
              <a:ext cx="8096381" cy="3816424"/>
              <a:chOff x="611560" y="2177774"/>
              <a:chExt cx="8096381" cy="3816424"/>
            </a:xfrm>
          </p:grpSpPr>
          <p:pic>
            <p:nvPicPr>
              <p:cNvPr id="9" name="Picture 4" descr="mail_transfer.gif&#10;SIZE:524x247(47.0KB)"/>
              <p:cNvPicPr>
                <a:picLocks noChangeAspect="1" noChangeArrowheads="1"/>
              </p:cNvPicPr>
              <p:nvPr/>
            </p:nvPicPr>
            <p:blipFill>
              <a:blip r:embed="rId2" cstate="print"/>
              <a:srcRect/>
              <a:stretch>
                <a:fillRect/>
              </a:stretch>
            </p:blipFill>
            <p:spPr bwMode="auto">
              <a:xfrm>
                <a:off x="611560" y="2177774"/>
                <a:ext cx="8096381" cy="3816424"/>
              </a:xfrm>
              <a:prstGeom prst="rect">
                <a:avLst/>
              </a:prstGeom>
              <a:noFill/>
            </p:spPr>
          </p:pic>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38408" y="2756947"/>
                <a:ext cx="653406"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Tree>
    <p:extLst>
      <p:ext uri="{BB962C8B-B14F-4D97-AF65-F5344CB8AC3E}">
        <p14:creationId xmlns:p14="http://schemas.microsoft.com/office/powerpoint/2010/main" val="30609558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MDA </a:t>
            </a:r>
            <a:r>
              <a:rPr kumimoji="1" lang="ja-JP" altLang="en-US" dirty="0" smtClean="0"/>
              <a:t>とは</a:t>
            </a:r>
            <a:endParaRPr kumimoji="1" lang="ja-JP" altLang="en-US" dirty="0"/>
          </a:p>
        </p:txBody>
      </p:sp>
      <p:sp>
        <p:nvSpPr>
          <p:cNvPr id="3" name="コンテンツ プレースホルダー 2"/>
          <p:cNvSpPr>
            <a:spLocks noGrp="1"/>
          </p:cNvSpPr>
          <p:nvPr>
            <p:ph idx="1"/>
          </p:nvPr>
        </p:nvSpPr>
        <p:spPr/>
        <p:txBody>
          <a:bodyPr/>
          <a:lstStyle/>
          <a:p>
            <a:r>
              <a:rPr lang="en-US" altLang="ja-JP" dirty="0"/>
              <a:t>MDA ( Mail Delivery Agent </a:t>
            </a:r>
            <a:r>
              <a:rPr lang="en-US" altLang="ja-JP" dirty="0" smtClean="0"/>
              <a:t>)</a:t>
            </a:r>
          </a:p>
          <a:p>
            <a:pPr lvl="1"/>
            <a:r>
              <a:rPr lang="ja-JP" altLang="en-US" dirty="0" smtClean="0"/>
              <a:t>リモート</a:t>
            </a:r>
            <a:r>
              <a:rPr lang="en-US" altLang="ja-JP" dirty="0" smtClean="0"/>
              <a:t>MDA</a:t>
            </a:r>
          </a:p>
          <a:p>
            <a:pPr lvl="2"/>
            <a:r>
              <a:rPr lang="ja-JP" altLang="en-US" dirty="0" smtClean="0"/>
              <a:t>他のメールサーバへのメールの配送するプログラム</a:t>
            </a:r>
            <a:endParaRPr lang="en-US" altLang="ja-JP" dirty="0" smtClean="0"/>
          </a:p>
          <a:p>
            <a:pPr lvl="2"/>
            <a:r>
              <a:rPr lang="en-US" altLang="ja-JP" dirty="0" smtClean="0"/>
              <a:t>MTA</a:t>
            </a:r>
            <a:r>
              <a:rPr lang="ja-JP" altLang="en-US" dirty="0" smtClean="0"/>
              <a:t>と一体またはセットになっている場合が多い</a:t>
            </a:r>
            <a:endParaRPr lang="ja-JP" altLang="en-US" dirty="0"/>
          </a:p>
          <a:p>
            <a:pPr lvl="1"/>
            <a:r>
              <a:rPr lang="ja-JP" altLang="en-US" dirty="0" smtClean="0"/>
              <a:t>ローカル</a:t>
            </a:r>
            <a:r>
              <a:rPr lang="en-US" altLang="ja-JP" dirty="0" smtClean="0"/>
              <a:t>MDA</a:t>
            </a:r>
            <a:endParaRPr lang="en-US" altLang="ja-JP" dirty="0"/>
          </a:p>
          <a:p>
            <a:pPr lvl="2"/>
            <a:r>
              <a:rPr lang="ja-JP" altLang="en-US" dirty="0" smtClean="0"/>
              <a:t>メール</a:t>
            </a:r>
            <a:r>
              <a:rPr lang="ja-JP" altLang="en-US" dirty="0"/>
              <a:t>をメールボックスに格納するプログラム</a:t>
            </a:r>
          </a:p>
          <a:p>
            <a:pPr lvl="2"/>
            <a:r>
              <a:rPr lang="en-US" altLang="ja-JP" dirty="0"/>
              <a:t>LDA</a:t>
            </a:r>
            <a:r>
              <a:rPr lang="ja-JP" altLang="en-US" dirty="0"/>
              <a:t>（</a:t>
            </a:r>
            <a:r>
              <a:rPr lang="en-US" altLang="ja-JP" dirty="0"/>
              <a:t>Local Delivery Agent</a:t>
            </a:r>
            <a:r>
              <a:rPr lang="ja-JP" altLang="en-US" dirty="0"/>
              <a:t>）とも呼ばれる</a:t>
            </a:r>
          </a:p>
          <a:p>
            <a:endParaRPr kumimoji="1" lang="en-US" altLang="ja-JP" dirty="0" smtClean="0"/>
          </a:p>
          <a:p>
            <a:r>
              <a:rPr lang="ja-JP" altLang="en-US" dirty="0" smtClean="0"/>
              <a:t>手紙</a:t>
            </a:r>
            <a:r>
              <a:rPr lang="ja-JP" altLang="en-US" dirty="0"/>
              <a:t>を送る</a:t>
            </a:r>
            <a:r>
              <a:rPr lang="ja-JP" altLang="en-US" dirty="0" smtClean="0"/>
              <a:t>場合</a:t>
            </a:r>
            <a:endParaRPr lang="ja-JP" altLang="en-US" dirty="0"/>
          </a:p>
          <a:p>
            <a:pPr lvl="1"/>
            <a:r>
              <a:rPr lang="ja-JP" altLang="en-US" dirty="0" smtClean="0"/>
              <a:t>管轄外</a:t>
            </a:r>
            <a:r>
              <a:rPr lang="ja-JP" altLang="en-US" dirty="0"/>
              <a:t>の手紙を他の郵便局に届ける役割　</a:t>
            </a:r>
          </a:p>
          <a:p>
            <a:pPr lvl="1"/>
            <a:r>
              <a:rPr lang="ja-JP" altLang="en-US" dirty="0" smtClean="0"/>
              <a:t>手紙</a:t>
            </a:r>
            <a:r>
              <a:rPr lang="ja-JP" altLang="en-US" dirty="0"/>
              <a:t>を私書箱に振り分ける役割</a:t>
            </a:r>
          </a:p>
          <a:p>
            <a:endParaRPr kumimoji="1" lang="ja-JP" altLang="en-US" dirty="0"/>
          </a:p>
        </p:txBody>
      </p:sp>
    </p:spTree>
    <p:extLst>
      <p:ext uri="{BB962C8B-B14F-4D97-AF65-F5344CB8AC3E}">
        <p14:creationId xmlns:p14="http://schemas.microsoft.com/office/powerpoint/2010/main" val="14370885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メールの送受信とプロトコル</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7549454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solidFill>
                  <a:srgbClr val="FFFFFF"/>
                </a:solidFill>
              </a:rPr>
              <a:t>プロトコルとは</a:t>
            </a:r>
            <a:endParaRPr kumimoji="1" lang="ja-JP" altLang="en-US" dirty="0"/>
          </a:p>
        </p:txBody>
      </p:sp>
      <p:sp>
        <p:nvSpPr>
          <p:cNvPr id="4" name="コンテンツ プレースホルダー 2"/>
          <p:cNvSpPr>
            <a:spLocks noGrp="1"/>
          </p:cNvSpPr>
          <p:nvPr>
            <p:ph idx="1"/>
          </p:nvPr>
        </p:nvSpPr>
        <p:spPr/>
        <p:txBody>
          <a:bodyPr/>
          <a:lstStyle/>
          <a:p>
            <a:r>
              <a:rPr lang="ja-JP" altLang="en-US" dirty="0" smtClean="0"/>
              <a:t>ネットワークを介して通信する際の取り決めの集合</a:t>
            </a:r>
            <a:endParaRPr lang="en-US" altLang="ja-JP" dirty="0"/>
          </a:p>
          <a:p>
            <a:pPr lvl="1"/>
            <a:r>
              <a:rPr lang="ja-JP" altLang="en-US" dirty="0"/>
              <a:t>メール</a:t>
            </a:r>
            <a:r>
              <a:rPr lang="ja-JP" altLang="en-US" dirty="0" smtClean="0"/>
              <a:t>の送受信では</a:t>
            </a:r>
            <a:r>
              <a:rPr lang="en-US" altLang="ja-JP" dirty="0"/>
              <a:t> </a:t>
            </a:r>
            <a:r>
              <a:rPr lang="en-US" altLang="ja-JP" dirty="0" smtClean="0"/>
              <a:t>SMTP, POP, IMAP</a:t>
            </a:r>
          </a:p>
          <a:p>
            <a:pPr lvl="1"/>
            <a:endParaRPr lang="en-US" altLang="ja-JP" dirty="0"/>
          </a:p>
        </p:txBody>
      </p:sp>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8" y="1987252"/>
            <a:ext cx="7659298" cy="3610394"/>
          </a:xfrm>
          <a:prstGeom prst="rect">
            <a:avLst/>
          </a:prstGeom>
        </p:spPr>
      </p:pic>
      <p:sp>
        <p:nvSpPr>
          <p:cNvPr id="6" name="円/楕円 5"/>
          <p:cNvSpPr/>
          <p:nvPr/>
        </p:nvSpPr>
        <p:spPr>
          <a:xfrm>
            <a:off x="2051720" y="2650705"/>
            <a:ext cx="648072" cy="288032"/>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円/楕円 6"/>
          <p:cNvSpPr/>
          <p:nvPr/>
        </p:nvSpPr>
        <p:spPr>
          <a:xfrm>
            <a:off x="3865145" y="2650705"/>
            <a:ext cx="648072" cy="288032"/>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9" name="円/楕円 8"/>
          <p:cNvSpPr/>
          <p:nvPr/>
        </p:nvSpPr>
        <p:spPr>
          <a:xfrm>
            <a:off x="6012160" y="2955455"/>
            <a:ext cx="864096" cy="380048"/>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Tree>
    <p:extLst>
      <p:ext uri="{BB962C8B-B14F-4D97-AF65-F5344CB8AC3E}">
        <p14:creationId xmlns:p14="http://schemas.microsoft.com/office/powerpoint/2010/main" val="11570528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solidFill>
                  <a:srgbClr val="FFFFFF"/>
                </a:solidFill>
              </a:rPr>
              <a:t>SMTP</a:t>
            </a:r>
            <a:r>
              <a:rPr lang="ja-JP" altLang="en-US" dirty="0" smtClean="0">
                <a:solidFill>
                  <a:srgbClr val="FFFFFF"/>
                </a:solidFill>
              </a:rPr>
              <a:t>　とは</a:t>
            </a:r>
            <a:endParaRPr kumimoji="1" lang="ja-JP" altLang="en-US" dirty="0"/>
          </a:p>
        </p:txBody>
      </p:sp>
      <p:sp>
        <p:nvSpPr>
          <p:cNvPr id="4" name="コンテンツ プレースホルダー 2"/>
          <p:cNvSpPr>
            <a:spLocks noGrp="1"/>
          </p:cNvSpPr>
          <p:nvPr>
            <p:ph idx="1"/>
          </p:nvPr>
        </p:nvSpPr>
        <p:spPr>
          <a:xfrm>
            <a:off x="683568" y="975860"/>
            <a:ext cx="7772400" cy="5059362"/>
          </a:xfrm>
        </p:spPr>
        <p:txBody>
          <a:bodyPr/>
          <a:lstStyle/>
          <a:p>
            <a:r>
              <a:rPr lang="en-US" altLang="ja-JP" dirty="0" smtClean="0"/>
              <a:t>SMTP(Simple Mail Transfer Protocol)</a:t>
            </a:r>
          </a:p>
          <a:p>
            <a:pPr lvl="1"/>
            <a:r>
              <a:rPr lang="ja-JP" altLang="en-US" dirty="0" smtClean="0"/>
              <a:t> </a:t>
            </a:r>
            <a:r>
              <a:rPr lang="en-US" altLang="ja-JP" dirty="0" smtClean="0"/>
              <a:t>MUA </a:t>
            </a:r>
            <a:r>
              <a:rPr lang="ja-JP" altLang="en-US" dirty="0" smtClean="0"/>
              <a:t>から</a:t>
            </a:r>
            <a:r>
              <a:rPr lang="en-US" altLang="ja-JP" dirty="0" smtClean="0"/>
              <a:t> MTA</a:t>
            </a:r>
            <a:r>
              <a:rPr lang="ja-JP" altLang="en-US" dirty="0" err="1" smtClean="0"/>
              <a:t>、</a:t>
            </a:r>
            <a:r>
              <a:rPr lang="en-US" altLang="ja-JP" dirty="0" smtClean="0"/>
              <a:t>MTA </a:t>
            </a:r>
            <a:r>
              <a:rPr lang="ja-JP" altLang="en-US" dirty="0" smtClean="0"/>
              <a:t>間でのメールの転送に使われるプロトコル</a:t>
            </a:r>
            <a:endParaRPr lang="en-US" altLang="ja-JP" dirty="0" smtClean="0"/>
          </a:p>
          <a:p>
            <a:pPr lvl="1"/>
            <a:r>
              <a:rPr lang="ja-JP" altLang="en-US" dirty="0"/>
              <a:t>メール</a:t>
            </a:r>
            <a:r>
              <a:rPr lang="ja-JP" altLang="en-US" dirty="0" smtClean="0"/>
              <a:t>の転送手段を決めている</a:t>
            </a:r>
            <a:endParaRPr lang="en-US" altLang="ja-JP" dirty="0"/>
          </a:p>
        </p:txBody>
      </p:sp>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8" y="2650705"/>
            <a:ext cx="7659298" cy="3610394"/>
          </a:xfrm>
          <a:prstGeom prst="rect">
            <a:avLst/>
          </a:prstGeom>
        </p:spPr>
      </p:pic>
      <p:sp>
        <p:nvSpPr>
          <p:cNvPr id="6" name="円/楕円 5"/>
          <p:cNvSpPr/>
          <p:nvPr/>
        </p:nvSpPr>
        <p:spPr>
          <a:xfrm>
            <a:off x="2051720" y="3303848"/>
            <a:ext cx="648072" cy="288032"/>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円/楕円 6"/>
          <p:cNvSpPr/>
          <p:nvPr/>
        </p:nvSpPr>
        <p:spPr>
          <a:xfrm>
            <a:off x="3865145" y="3294112"/>
            <a:ext cx="648072" cy="288032"/>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Tree>
    <p:extLst>
      <p:ext uri="{BB962C8B-B14F-4D97-AF65-F5344CB8AC3E}">
        <p14:creationId xmlns:p14="http://schemas.microsoft.com/office/powerpoint/2010/main" val="11856264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solidFill>
                  <a:srgbClr val="FFFFFF"/>
                </a:solidFill>
              </a:rPr>
              <a:t>SMTP</a:t>
            </a:r>
            <a:r>
              <a:rPr lang="ja-JP" altLang="en-US" dirty="0" smtClean="0">
                <a:solidFill>
                  <a:srgbClr val="FFFFFF"/>
                </a:solidFill>
              </a:rPr>
              <a:t>　通信で転送されるメールの構造</a:t>
            </a:r>
            <a:endParaRPr kumimoji="1" lang="ja-JP" altLang="en-US" dirty="0"/>
          </a:p>
        </p:txBody>
      </p:sp>
      <p:sp>
        <p:nvSpPr>
          <p:cNvPr id="4" name="コンテンツ プレースホルダー 2"/>
          <p:cNvSpPr>
            <a:spLocks noGrp="1"/>
          </p:cNvSpPr>
          <p:nvPr>
            <p:ph idx="1"/>
          </p:nvPr>
        </p:nvSpPr>
        <p:spPr>
          <a:xfrm>
            <a:off x="683568" y="975860"/>
            <a:ext cx="7772400" cy="5059362"/>
          </a:xfrm>
        </p:spPr>
        <p:txBody>
          <a:bodyPr/>
          <a:lstStyle/>
          <a:p>
            <a:r>
              <a:rPr lang="en-US" altLang="ja-JP" dirty="0" smtClean="0"/>
              <a:t>SMTP</a:t>
            </a:r>
            <a:r>
              <a:rPr lang="ja-JP" altLang="en-US" dirty="0"/>
              <a:t> エンベロープ</a:t>
            </a:r>
            <a:endParaRPr lang="en-US" altLang="ja-JP" dirty="0" smtClean="0"/>
          </a:p>
          <a:p>
            <a:pPr lvl="1"/>
            <a:r>
              <a:rPr lang="ja-JP" altLang="en-US" dirty="0" smtClean="0"/>
              <a:t>メールの転送に使われる宛先と送信者の情報</a:t>
            </a:r>
            <a:endParaRPr lang="en-US" altLang="ja-JP" dirty="0"/>
          </a:p>
          <a:p>
            <a:r>
              <a:rPr lang="en-US" altLang="ja-JP" dirty="0" smtClean="0"/>
              <a:t>SMTP </a:t>
            </a:r>
            <a:r>
              <a:rPr lang="ja-JP" altLang="en-US" dirty="0" smtClean="0"/>
              <a:t>コンテンツ</a:t>
            </a:r>
            <a:r>
              <a:rPr lang="en-US" altLang="ja-JP" dirty="0" smtClean="0"/>
              <a:t>(</a:t>
            </a:r>
            <a:r>
              <a:rPr lang="ja-JP" altLang="en-US" dirty="0" smtClean="0"/>
              <a:t>メール本体</a:t>
            </a:r>
            <a:r>
              <a:rPr lang="en-US" altLang="ja-JP" dirty="0" smtClean="0"/>
              <a:t>)</a:t>
            </a:r>
          </a:p>
          <a:p>
            <a:pPr lvl="1"/>
            <a:r>
              <a:rPr lang="ja-JP" altLang="en-US" dirty="0" smtClean="0"/>
              <a:t>ヘッダ</a:t>
            </a:r>
            <a:endParaRPr lang="en-US" altLang="ja-JP" dirty="0"/>
          </a:p>
          <a:p>
            <a:pPr lvl="2"/>
            <a:r>
              <a:rPr lang="ja-JP" altLang="en-US" dirty="0" smtClean="0"/>
              <a:t>送信者や送信日時などの情報</a:t>
            </a:r>
            <a:endParaRPr lang="en-US" altLang="ja-JP" dirty="0" smtClean="0"/>
          </a:p>
          <a:p>
            <a:pPr lvl="2"/>
            <a:r>
              <a:rPr lang="en-US" altLang="ja-JP" dirty="0" smtClean="0"/>
              <a:t>MUA </a:t>
            </a:r>
            <a:r>
              <a:rPr lang="ja-JP" altLang="en-US" dirty="0"/>
              <a:t>上</a:t>
            </a:r>
            <a:r>
              <a:rPr lang="ja-JP" altLang="en-US" dirty="0" smtClean="0"/>
              <a:t>で表示される</a:t>
            </a:r>
            <a:endParaRPr lang="en-US" altLang="ja-JP" dirty="0" smtClean="0"/>
          </a:p>
          <a:p>
            <a:pPr lvl="1"/>
            <a:r>
              <a:rPr lang="ja-JP" altLang="en-US" dirty="0" smtClean="0"/>
              <a:t>本文</a:t>
            </a:r>
            <a:r>
              <a:rPr lang="en-US" altLang="ja-JP" dirty="0" smtClean="0"/>
              <a:t>(body)</a:t>
            </a:r>
            <a:endParaRPr lang="en-US" altLang="ja-JP" dirty="0"/>
          </a:p>
          <a:p>
            <a:r>
              <a:rPr lang="ja-JP" altLang="en-US" dirty="0" smtClean="0"/>
              <a:t>エンベロープとヘッダの情報は異なっても</a:t>
            </a:r>
            <a:endParaRPr lang="en-US" altLang="ja-JP" dirty="0" smtClean="0"/>
          </a:p>
          <a:p>
            <a:pPr marL="0" indent="0">
              <a:buNone/>
            </a:pPr>
            <a:r>
              <a:rPr lang="ja-JP" altLang="en-US" dirty="0" smtClean="0"/>
              <a:t>良い</a:t>
            </a:r>
            <a:endParaRPr lang="en-US" altLang="ja-JP" dirty="0" smtClean="0"/>
          </a:p>
        </p:txBody>
      </p:sp>
      <p:grpSp>
        <p:nvGrpSpPr>
          <p:cNvPr id="8" name="グループ化 7"/>
          <p:cNvGrpSpPr/>
          <p:nvPr/>
        </p:nvGrpSpPr>
        <p:grpSpPr>
          <a:xfrm>
            <a:off x="6457866" y="2597149"/>
            <a:ext cx="2594881" cy="3580200"/>
            <a:chOff x="6260945" y="2909449"/>
            <a:chExt cx="2594881" cy="3580200"/>
          </a:xfrm>
        </p:grpSpPr>
        <p:sp>
          <p:nvSpPr>
            <p:cNvPr id="9" name="フリーフォーム 8"/>
            <p:cNvSpPr/>
            <p:nvPr/>
          </p:nvSpPr>
          <p:spPr>
            <a:xfrm>
              <a:off x="6260945" y="2909449"/>
              <a:ext cx="2594520" cy="65699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chemeClr val="accent2">
                <a:lumMod val="20000"/>
                <a:lumOff val="80000"/>
              </a:schemeClr>
            </a:solidFill>
            <a:ln w="36720">
              <a:solidFill>
                <a:srgbClr val="000000"/>
              </a:solidFill>
              <a:prstDash val="solid"/>
            </a:ln>
          </p:spPr>
          <p:txBody>
            <a:bodyPr vert="horz" wrap="none" lIns="108000" tIns="63000" rIns="108000" bIns="63000" anchor="ctr" anchorCtr="0" compatLnSpc="0"/>
            <a:lstStyle/>
            <a:p>
              <a:pPr hangingPunct="0"/>
              <a:endParaRPr lang="en-US">
                <a:solidFill>
                  <a:prstClr val="black"/>
                </a:solidFill>
                <a:latin typeface="IPA Pゴシック" pitchFamily="50"/>
                <a:ea typeface="IPA Pゴシック" pitchFamily="50"/>
                <a:cs typeface="Tahoma" pitchFamily="2"/>
              </a:endParaRPr>
            </a:p>
          </p:txBody>
        </p:sp>
        <p:sp>
          <p:nvSpPr>
            <p:cNvPr id="10" name="フリーフォーム 9"/>
            <p:cNvSpPr/>
            <p:nvPr/>
          </p:nvSpPr>
          <p:spPr>
            <a:xfrm>
              <a:off x="6261306" y="3599209"/>
              <a:ext cx="2594520" cy="28904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w="36720">
              <a:solidFill>
                <a:srgbClr val="000000"/>
              </a:solidFill>
              <a:prstDash val="solid"/>
            </a:ln>
          </p:spPr>
          <p:txBody>
            <a:bodyPr vert="horz" wrap="none" lIns="108000" tIns="63000" rIns="108000" bIns="63000" anchor="ctr" anchorCtr="0" compatLnSpc="0"/>
            <a:lstStyle/>
            <a:p>
              <a:pPr hangingPunct="0"/>
              <a:endParaRPr lang="en-US">
                <a:solidFill>
                  <a:prstClr val="black"/>
                </a:solidFill>
                <a:latin typeface="IPA Pゴシック" pitchFamily="50"/>
                <a:ea typeface="IPA Pゴシック" pitchFamily="50"/>
                <a:cs typeface="Tahoma" pitchFamily="2"/>
              </a:endParaRPr>
            </a:p>
          </p:txBody>
        </p:sp>
        <p:sp>
          <p:nvSpPr>
            <p:cNvPr id="11" name="テキスト ボックス 10"/>
            <p:cNvSpPr txBox="1"/>
            <p:nvPr/>
          </p:nvSpPr>
          <p:spPr>
            <a:xfrm>
              <a:off x="6260945" y="3012940"/>
              <a:ext cx="2594519" cy="450016"/>
            </a:xfrm>
            <a:prstGeom prst="rect">
              <a:avLst/>
            </a:prstGeom>
            <a:noFill/>
            <a:ln>
              <a:noFill/>
            </a:ln>
          </p:spPr>
          <p:txBody>
            <a:bodyPr vert="horz" wrap="square" lIns="90000" tIns="45000" rIns="90000" bIns="45000" compatLnSpc="0">
              <a:spAutoFit/>
            </a:bodyPr>
            <a:lstStyle/>
            <a:p>
              <a:pPr algn="ctr" hangingPunct="0"/>
              <a:r>
                <a:rPr lang="ja-JP" altLang="en-US" sz="2800" dirty="0">
                  <a:solidFill>
                    <a:prstClr val="black"/>
                  </a:solidFill>
                  <a:latin typeface="IPA Pゴシック" pitchFamily="50"/>
                  <a:ea typeface="IPA Pゴシック" pitchFamily="50"/>
                  <a:cs typeface="Tahoma" pitchFamily="2"/>
                </a:rPr>
                <a:t>エンベロープ</a:t>
              </a:r>
            </a:p>
          </p:txBody>
        </p:sp>
        <p:sp>
          <p:nvSpPr>
            <p:cNvPr id="12" name="フリーフォーム 11"/>
            <p:cNvSpPr/>
            <p:nvPr/>
          </p:nvSpPr>
          <p:spPr>
            <a:xfrm>
              <a:off x="6400800" y="3732551"/>
              <a:ext cx="2323626" cy="70437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chemeClr val="tx2">
                <a:lumMod val="40000"/>
                <a:lumOff val="60000"/>
              </a:schemeClr>
            </a:solidFill>
            <a:ln w="36720">
              <a:solidFill>
                <a:srgbClr val="000000"/>
              </a:solidFill>
              <a:prstDash val="solid"/>
            </a:ln>
          </p:spPr>
          <p:txBody>
            <a:bodyPr vert="horz" wrap="none" lIns="108000" tIns="63000" rIns="108000" bIns="63000" anchor="ctr" anchorCtr="0" compatLnSpc="0"/>
            <a:lstStyle/>
            <a:p>
              <a:pPr hangingPunct="0"/>
              <a:endParaRPr lang="en-US">
                <a:solidFill>
                  <a:prstClr val="black"/>
                </a:solidFill>
                <a:latin typeface="IPA Pゴシック" pitchFamily="50"/>
                <a:ea typeface="IPA Pゴシック" pitchFamily="50"/>
                <a:cs typeface="Tahoma" pitchFamily="2"/>
              </a:endParaRPr>
            </a:p>
          </p:txBody>
        </p:sp>
        <p:sp>
          <p:nvSpPr>
            <p:cNvPr id="13" name="テキスト ボックス 12"/>
            <p:cNvSpPr txBox="1"/>
            <p:nvPr/>
          </p:nvSpPr>
          <p:spPr>
            <a:xfrm>
              <a:off x="7016226" y="3845449"/>
              <a:ext cx="1297440" cy="541800"/>
            </a:xfrm>
            <a:prstGeom prst="rect">
              <a:avLst/>
            </a:prstGeom>
            <a:noFill/>
            <a:ln>
              <a:noFill/>
            </a:ln>
          </p:spPr>
          <p:txBody>
            <a:bodyPr vert="horz" wrap="none" lIns="90000" tIns="45000" rIns="90000" bIns="45000" anchorCtr="0" compatLnSpc="0">
              <a:spAutoFit/>
            </a:bodyPr>
            <a:lstStyle/>
            <a:p>
              <a:pPr hangingPunct="0"/>
              <a:r>
                <a:rPr lang="ja-JP" altLang="en-US" sz="2800" dirty="0">
                  <a:solidFill>
                    <a:prstClr val="black"/>
                  </a:solidFill>
                  <a:latin typeface="IPA Pゴシック" pitchFamily="50"/>
                  <a:ea typeface="IPA Pゴシック" pitchFamily="50"/>
                  <a:cs typeface="Tahoma" pitchFamily="2"/>
                </a:rPr>
                <a:t>ヘッダ</a:t>
              </a:r>
            </a:p>
          </p:txBody>
        </p:sp>
        <p:sp>
          <p:nvSpPr>
            <p:cNvPr id="14" name="フリーフォーム 13"/>
            <p:cNvSpPr/>
            <p:nvPr/>
          </p:nvSpPr>
          <p:spPr>
            <a:xfrm>
              <a:off x="6400800" y="4568688"/>
              <a:ext cx="2323626" cy="1802131"/>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solidFill>
              <a:schemeClr val="tx2">
                <a:lumMod val="40000"/>
                <a:lumOff val="60000"/>
              </a:schemeClr>
            </a:solidFill>
            <a:ln w="36720">
              <a:solidFill>
                <a:srgbClr val="000000"/>
              </a:solidFill>
              <a:prstDash val="solid"/>
            </a:ln>
          </p:spPr>
          <p:txBody>
            <a:bodyPr vert="horz" wrap="none" lIns="108000" tIns="63000" rIns="108000" bIns="63000" anchor="ctr" anchorCtr="0" compatLnSpc="0"/>
            <a:lstStyle/>
            <a:p>
              <a:pPr hangingPunct="0"/>
              <a:endParaRPr lang="en-US">
                <a:solidFill>
                  <a:prstClr val="black"/>
                </a:solidFill>
                <a:latin typeface="IPA Pゴシック" pitchFamily="50"/>
                <a:ea typeface="IPA Pゴシック" pitchFamily="50"/>
                <a:cs typeface="Tahoma" pitchFamily="2"/>
              </a:endParaRPr>
            </a:p>
          </p:txBody>
        </p:sp>
        <p:sp>
          <p:nvSpPr>
            <p:cNvPr id="15" name="テキスト ボックス 14"/>
            <p:cNvSpPr txBox="1"/>
            <p:nvPr/>
          </p:nvSpPr>
          <p:spPr>
            <a:xfrm>
              <a:off x="6457866" y="5208769"/>
              <a:ext cx="2266200" cy="473040"/>
            </a:xfrm>
            <a:prstGeom prst="rect">
              <a:avLst/>
            </a:prstGeom>
            <a:noFill/>
            <a:ln>
              <a:noFill/>
            </a:ln>
          </p:spPr>
          <p:txBody>
            <a:bodyPr vert="horz" wrap="none" lIns="90000" tIns="45000" rIns="90000" bIns="45000" compatLnSpc="0">
              <a:spAutoFit/>
            </a:bodyPr>
            <a:lstStyle/>
            <a:p>
              <a:pPr algn="ctr" hangingPunct="0"/>
              <a:r>
                <a:rPr lang="ja-JP" altLang="en-US" sz="2800">
                  <a:solidFill>
                    <a:prstClr val="black"/>
                  </a:solidFill>
                  <a:latin typeface="IPA Pゴシック" pitchFamily="50"/>
                  <a:ea typeface="IPA Pゴシック" pitchFamily="50"/>
                  <a:cs typeface="Tahoma" pitchFamily="2"/>
                </a:rPr>
                <a:t>本文</a:t>
              </a:r>
            </a:p>
          </p:txBody>
        </p:sp>
      </p:grpSp>
    </p:spTree>
    <p:extLst>
      <p:ext uri="{BB962C8B-B14F-4D97-AF65-F5344CB8AC3E}">
        <p14:creationId xmlns:p14="http://schemas.microsoft.com/office/powerpoint/2010/main" val="15261205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txBox="1">
            <a:spLocks/>
          </p:cNvSpPr>
          <p:nvPr/>
        </p:nvSpPr>
        <p:spPr bwMode="auto">
          <a:xfrm>
            <a:off x="688032" y="138364"/>
            <a:ext cx="7773988" cy="695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700">
                <a:solidFill>
                  <a:schemeClr val="tx2"/>
                </a:solidFill>
                <a:latin typeface="+mj-lt"/>
                <a:ea typeface="+mj-ea"/>
                <a:cs typeface="+mj-cs"/>
              </a:defRPr>
            </a:lvl1pPr>
            <a:lvl2pPr algn="l" rtl="0" eaLnBrk="1" fontAlgn="base" hangingPunct="1">
              <a:spcBef>
                <a:spcPct val="0"/>
              </a:spcBef>
              <a:spcAft>
                <a:spcPct val="0"/>
              </a:spcAft>
              <a:defRPr kumimoji="1" sz="2700">
                <a:solidFill>
                  <a:schemeClr val="tx2"/>
                </a:solidFill>
                <a:latin typeface="Arial" charset="0"/>
                <a:ea typeface="ＭＳ Ｐゴシック" pitchFamily="-48" charset="-128"/>
              </a:defRPr>
            </a:lvl2pPr>
            <a:lvl3pPr algn="l" rtl="0" eaLnBrk="1" fontAlgn="base" hangingPunct="1">
              <a:spcBef>
                <a:spcPct val="0"/>
              </a:spcBef>
              <a:spcAft>
                <a:spcPct val="0"/>
              </a:spcAft>
              <a:defRPr kumimoji="1" sz="2700">
                <a:solidFill>
                  <a:schemeClr val="tx2"/>
                </a:solidFill>
                <a:latin typeface="Arial" charset="0"/>
                <a:ea typeface="ＭＳ Ｐゴシック" pitchFamily="-48" charset="-128"/>
              </a:defRPr>
            </a:lvl3pPr>
            <a:lvl4pPr algn="l" rtl="0" eaLnBrk="1" fontAlgn="base" hangingPunct="1">
              <a:spcBef>
                <a:spcPct val="0"/>
              </a:spcBef>
              <a:spcAft>
                <a:spcPct val="0"/>
              </a:spcAft>
              <a:defRPr kumimoji="1" sz="2700">
                <a:solidFill>
                  <a:schemeClr val="tx2"/>
                </a:solidFill>
                <a:latin typeface="Arial" charset="0"/>
                <a:ea typeface="ＭＳ Ｐゴシック" pitchFamily="-48" charset="-128"/>
              </a:defRPr>
            </a:lvl4pPr>
            <a:lvl5pPr algn="l" rtl="0" eaLnBrk="1" fontAlgn="base" hangingPunct="1">
              <a:spcBef>
                <a:spcPct val="0"/>
              </a:spcBef>
              <a:spcAft>
                <a:spcPct val="0"/>
              </a:spcAft>
              <a:defRPr kumimoji="1" sz="2700">
                <a:solidFill>
                  <a:schemeClr val="tx2"/>
                </a:solidFill>
                <a:latin typeface="Arial" charset="0"/>
                <a:ea typeface="ＭＳ Ｐゴシック" pitchFamily="-48" charset="-128"/>
              </a:defRPr>
            </a:lvl5pPr>
            <a:lvl6pPr marL="342900" algn="l" rtl="0" eaLnBrk="1" fontAlgn="base" hangingPunct="1">
              <a:spcBef>
                <a:spcPct val="0"/>
              </a:spcBef>
              <a:spcAft>
                <a:spcPct val="0"/>
              </a:spcAft>
              <a:defRPr kumimoji="1" sz="2700">
                <a:solidFill>
                  <a:schemeClr val="tx2"/>
                </a:solidFill>
                <a:latin typeface="Arial" charset="0"/>
                <a:ea typeface="ＭＳ Ｐゴシック" pitchFamily="-48" charset="-128"/>
              </a:defRPr>
            </a:lvl6pPr>
            <a:lvl7pPr marL="685800" algn="l" rtl="0" eaLnBrk="1" fontAlgn="base" hangingPunct="1">
              <a:spcBef>
                <a:spcPct val="0"/>
              </a:spcBef>
              <a:spcAft>
                <a:spcPct val="0"/>
              </a:spcAft>
              <a:defRPr kumimoji="1" sz="2700">
                <a:solidFill>
                  <a:schemeClr val="tx2"/>
                </a:solidFill>
                <a:latin typeface="Arial" charset="0"/>
                <a:ea typeface="ＭＳ Ｐゴシック" pitchFamily="-48" charset="-128"/>
              </a:defRPr>
            </a:lvl7pPr>
            <a:lvl8pPr marL="1028700" algn="l" rtl="0" eaLnBrk="1" fontAlgn="base" hangingPunct="1">
              <a:spcBef>
                <a:spcPct val="0"/>
              </a:spcBef>
              <a:spcAft>
                <a:spcPct val="0"/>
              </a:spcAft>
              <a:defRPr kumimoji="1" sz="2700">
                <a:solidFill>
                  <a:schemeClr val="tx2"/>
                </a:solidFill>
                <a:latin typeface="Arial" charset="0"/>
                <a:ea typeface="ＭＳ Ｐゴシック" pitchFamily="-48" charset="-128"/>
              </a:defRPr>
            </a:lvl8pPr>
            <a:lvl9pPr marL="1371600" algn="l" rtl="0" eaLnBrk="1" fontAlgn="base" hangingPunct="1">
              <a:spcBef>
                <a:spcPct val="0"/>
              </a:spcBef>
              <a:spcAft>
                <a:spcPct val="0"/>
              </a:spcAft>
              <a:defRPr kumimoji="1" sz="2700">
                <a:solidFill>
                  <a:schemeClr val="tx2"/>
                </a:solidFill>
                <a:latin typeface="Arial" charset="0"/>
                <a:ea typeface="ＭＳ Ｐゴシック" pitchFamily="-48" charset="-128"/>
              </a:defRPr>
            </a:lvl9pPr>
          </a:lstStyle>
          <a:p>
            <a:r>
              <a:rPr lang="en-US" altLang="ja-JP" kern="0" smtClean="0">
                <a:solidFill>
                  <a:srgbClr val="FFFFFF"/>
                </a:solidFill>
              </a:rPr>
              <a:t>SMTP</a:t>
            </a:r>
            <a:r>
              <a:rPr lang="ja-JP" altLang="en-US" kern="0" smtClean="0">
                <a:solidFill>
                  <a:srgbClr val="FFFFFF"/>
                </a:solidFill>
              </a:rPr>
              <a:t>　通信の内容</a:t>
            </a:r>
            <a:endParaRPr lang="ja-JP" altLang="en-US" kern="0" dirty="0"/>
          </a:p>
        </p:txBody>
      </p:sp>
      <p:sp>
        <p:nvSpPr>
          <p:cNvPr id="13" name="コンテンツ プレースホルダー 2"/>
          <p:cNvSpPr txBox="1">
            <a:spLocks/>
          </p:cNvSpPr>
          <p:nvPr/>
        </p:nvSpPr>
        <p:spPr bwMode="auto">
          <a:xfrm>
            <a:off x="773730" y="1090444"/>
            <a:ext cx="7772400" cy="5059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a:solidFill>
                  <a:srgbClr val="000000"/>
                </a:solidFill>
                <a:latin typeface="+mn-lt"/>
                <a:ea typeface="+mn-ea"/>
                <a:cs typeface="+mn-cs"/>
              </a:defRPr>
            </a:lvl1pPr>
            <a:lvl2pPr marL="557213" indent="-214313" algn="l" rtl="0" eaLnBrk="1" fontAlgn="base" hangingPunct="1">
              <a:spcBef>
                <a:spcPct val="20000"/>
              </a:spcBef>
              <a:spcAft>
                <a:spcPct val="0"/>
              </a:spcAft>
              <a:buChar char="–"/>
              <a:defRPr kumimoji="1" sz="2100">
                <a:solidFill>
                  <a:srgbClr val="000000"/>
                </a:solidFill>
                <a:latin typeface="+mn-lt"/>
                <a:ea typeface="+mn-ea"/>
              </a:defRPr>
            </a:lvl2pPr>
            <a:lvl3pPr marL="857250" indent="-171450" algn="l" rtl="0" eaLnBrk="1" fontAlgn="base" hangingPunct="1">
              <a:spcBef>
                <a:spcPct val="20000"/>
              </a:spcBef>
              <a:spcAft>
                <a:spcPct val="0"/>
              </a:spcAft>
              <a:buChar char="•"/>
              <a:defRPr kumimoji="1" sz="1800">
                <a:solidFill>
                  <a:srgbClr val="000000"/>
                </a:solidFill>
                <a:latin typeface="+mn-lt"/>
                <a:ea typeface="+mn-ea"/>
              </a:defRPr>
            </a:lvl3pPr>
            <a:lvl4pPr marL="1200150" indent="-171450" algn="l" rtl="0" eaLnBrk="1" fontAlgn="base" hangingPunct="1">
              <a:spcBef>
                <a:spcPct val="20000"/>
              </a:spcBef>
              <a:spcAft>
                <a:spcPct val="0"/>
              </a:spcAft>
              <a:buChar char="–"/>
              <a:defRPr kumimoji="1" sz="1500">
                <a:solidFill>
                  <a:srgbClr val="000000"/>
                </a:solidFill>
                <a:latin typeface="+mn-lt"/>
                <a:ea typeface="+mn-ea"/>
              </a:defRPr>
            </a:lvl4pPr>
            <a:lvl5pPr marL="1543050" indent="-171450" algn="l" rtl="0" eaLnBrk="1" fontAlgn="base" hangingPunct="1">
              <a:spcBef>
                <a:spcPct val="20000"/>
              </a:spcBef>
              <a:spcAft>
                <a:spcPct val="0"/>
              </a:spcAft>
              <a:buChar char="»"/>
              <a:defRPr kumimoji="1" sz="1500">
                <a:solidFill>
                  <a:srgbClr val="000000"/>
                </a:solidFill>
                <a:latin typeface="+mn-lt"/>
                <a:ea typeface="+mn-ea"/>
              </a:defRPr>
            </a:lvl5pPr>
            <a:lvl6pPr marL="1885950" indent="-171450" algn="l" rtl="0" eaLnBrk="1" fontAlgn="base" hangingPunct="1">
              <a:spcBef>
                <a:spcPct val="20000"/>
              </a:spcBef>
              <a:spcAft>
                <a:spcPct val="0"/>
              </a:spcAft>
              <a:buChar char="»"/>
              <a:defRPr kumimoji="1" sz="1500">
                <a:solidFill>
                  <a:srgbClr val="000000"/>
                </a:solidFill>
                <a:latin typeface="+mn-lt"/>
                <a:ea typeface="+mn-ea"/>
              </a:defRPr>
            </a:lvl6pPr>
            <a:lvl7pPr marL="2228850" indent="-171450" algn="l" rtl="0" eaLnBrk="1" fontAlgn="base" hangingPunct="1">
              <a:spcBef>
                <a:spcPct val="20000"/>
              </a:spcBef>
              <a:spcAft>
                <a:spcPct val="0"/>
              </a:spcAft>
              <a:buChar char="»"/>
              <a:defRPr kumimoji="1" sz="1500">
                <a:solidFill>
                  <a:srgbClr val="000000"/>
                </a:solidFill>
                <a:latin typeface="+mn-lt"/>
                <a:ea typeface="+mn-ea"/>
              </a:defRPr>
            </a:lvl7pPr>
            <a:lvl8pPr marL="2571750" indent="-171450" algn="l" rtl="0" eaLnBrk="1" fontAlgn="base" hangingPunct="1">
              <a:spcBef>
                <a:spcPct val="20000"/>
              </a:spcBef>
              <a:spcAft>
                <a:spcPct val="0"/>
              </a:spcAft>
              <a:buChar char="»"/>
              <a:defRPr kumimoji="1" sz="1500">
                <a:solidFill>
                  <a:srgbClr val="000000"/>
                </a:solidFill>
                <a:latin typeface="+mn-lt"/>
                <a:ea typeface="+mn-ea"/>
              </a:defRPr>
            </a:lvl8pPr>
            <a:lvl9pPr marL="2914650" indent="-171450" algn="l" rtl="0" eaLnBrk="1" fontAlgn="base" hangingPunct="1">
              <a:spcBef>
                <a:spcPct val="20000"/>
              </a:spcBef>
              <a:spcAft>
                <a:spcPct val="0"/>
              </a:spcAft>
              <a:buChar char="»"/>
              <a:defRPr kumimoji="1" sz="1500">
                <a:solidFill>
                  <a:srgbClr val="000000"/>
                </a:solidFill>
                <a:latin typeface="+mn-lt"/>
                <a:ea typeface="+mn-ea"/>
              </a:defRPr>
            </a:lvl9pPr>
          </a:lstStyle>
          <a:p>
            <a:r>
              <a:rPr lang="ja-JP" altLang="en-US" kern="0" dirty="0" smtClean="0"/>
              <a:t>クライアントのコマンドとメールサーバーからのレスポンスで通信が行われる</a:t>
            </a:r>
            <a:endParaRPr lang="en-US" altLang="ja-JP" kern="0" dirty="0" smtClean="0"/>
          </a:p>
        </p:txBody>
      </p:sp>
      <p:sp>
        <p:nvSpPr>
          <p:cNvPr id="14" name="U ターン矢印 13"/>
          <p:cNvSpPr/>
          <p:nvPr/>
        </p:nvSpPr>
        <p:spPr>
          <a:xfrm>
            <a:off x="4245525" y="1669781"/>
            <a:ext cx="3206440" cy="399602"/>
          </a:xfrm>
          <a:prstGeom prst="uturnArrow">
            <a:avLst>
              <a:gd name="adj1" fmla="val 25000"/>
              <a:gd name="adj2" fmla="val 25000"/>
              <a:gd name="adj3" fmla="val 25000"/>
              <a:gd name="adj4" fmla="val 43750"/>
              <a:gd name="adj5"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black"/>
              </a:solidFill>
            </a:endParaRPr>
          </a:p>
        </p:txBody>
      </p:sp>
      <p:pic>
        <p:nvPicPr>
          <p:cNvPr id="15" name="Picture 5" descr="C:\Documents and Settings\Administrator\Local Settings\Temporary Internet Files\Content.IE5\2WQQAJ7P\MC900431536[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41469" y="1310052"/>
            <a:ext cx="814552" cy="80097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6" name="表 15"/>
          <p:cNvGraphicFramePr>
            <a:graphicFrameLocks noGrp="1"/>
          </p:cNvGraphicFramePr>
          <p:nvPr>
            <p:extLst>
              <p:ext uri="{D42A27DB-BD31-4B8C-83A1-F6EECF244321}">
                <p14:modId xmlns:p14="http://schemas.microsoft.com/office/powerpoint/2010/main" val="543000400"/>
              </p:ext>
            </p:extLst>
          </p:nvPr>
        </p:nvGraphicFramePr>
        <p:xfrm>
          <a:off x="892595" y="2092060"/>
          <a:ext cx="8136294" cy="4074160"/>
        </p:xfrm>
        <a:graphic>
          <a:graphicData uri="http://schemas.openxmlformats.org/drawingml/2006/table">
            <a:tbl>
              <a:tblPr firstRow="1" bandRow="1">
                <a:tableStyleId>{5C22544A-7EE6-4342-B048-85BDC9FD1C3A}</a:tableStyleId>
              </a:tblPr>
              <a:tblGrid>
                <a:gridCol w="2668556"/>
                <a:gridCol w="2543904"/>
                <a:gridCol w="2923834"/>
              </a:tblGrid>
              <a:tr h="285698">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800" b="0" dirty="0" smtClean="0">
                          <a:solidFill>
                            <a:schemeClr val="tx1"/>
                          </a:solidFill>
                        </a:rPr>
                        <a:t>クライアント</a:t>
                      </a:r>
                      <a:r>
                        <a:rPr kumimoji="1" lang="en-US" altLang="ja-JP" sz="1800" b="0" dirty="0" smtClean="0">
                          <a:solidFill>
                            <a:schemeClr val="tx1"/>
                          </a:solidFill>
                        </a:rPr>
                        <a:t>(hoge.com</a:t>
                      </a:r>
                      <a:r>
                        <a:rPr kumimoji="1" lang="en-US" altLang="ja-JP" sz="1800" dirty="0" smtClean="0">
                          <a:solidFill>
                            <a:schemeClr val="tx1"/>
                          </a:solidFill>
                        </a:rPr>
                        <a:t>)</a:t>
                      </a:r>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800" b="0" dirty="0" smtClean="0">
                          <a:solidFill>
                            <a:schemeClr val="tx1"/>
                          </a:solidFill>
                        </a:rPr>
                        <a:t>サーバ</a:t>
                      </a:r>
                      <a:r>
                        <a:rPr kumimoji="1" lang="en-US" altLang="ja-JP" sz="1800" b="0" dirty="0" smtClean="0">
                          <a:solidFill>
                            <a:schemeClr val="tx1"/>
                          </a:solidFill>
                        </a:rPr>
                        <a:t>(mail.hoge.jp)</a:t>
                      </a:r>
                      <a:endParaRPr kumimoji="1" lang="ja-JP" altLang="en-US" sz="1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800" dirty="0" smtClean="0"/>
                        <a:t>送信先サーバに接続</a:t>
                      </a:r>
                    </a:p>
                  </a:txBody>
                  <a:tcPr>
                    <a:lnT w="12700" cap="flat" cmpd="sng" algn="ctr">
                      <a:solidFill>
                        <a:schemeClr val="tx1"/>
                      </a:solidFill>
                      <a:prstDash val="solid"/>
                      <a:round/>
                      <a:headEnd type="none" w="med" len="med"/>
                      <a:tailEnd type="none" w="med" len="med"/>
                    </a:lnT>
                  </a:tcPr>
                </a:tc>
                <a:tc>
                  <a:txBody>
                    <a:bodyPr/>
                    <a:lstStyle/>
                    <a:p>
                      <a:endParaRPr kumimoji="1" lang="ja-JP" altLang="en-US" sz="1800" dirty="0"/>
                    </a:p>
                  </a:txBody>
                  <a:tcPr>
                    <a:lnT w="12700" cap="flat" cmpd="sng" algn="ctr">
                      <a:solidFill>
                        <a:schemeClr val="tx1"/>
                      </a:solidFill>
                      <a:prstDash val="solid"/>
                      <a:round/>
                      <a:headEnd type="none" w="med" len="med"/>
                      <a:tailEnd type="none" w="med" len="med"/>
                    </a:lnT>
                  </a:tcPr>
                </a:tc>
                <a:tc>
                  <a:txBody>
                    <a:bodyPr/>
                    <a:lstStyle/>
                    <a:p>
                      <a:r>
                        <a:rPr kumimoji="1" lang="en-US" altLang="ja-JP" sz="1800" b="1" dirty="0" smtClean="0"/>
                        <a:t>220</a:t>
                      </a:r>
                      <a:r>
                        <a:rPr kumimoji="1" lang="en-US" altLang="ja-JP" sz="1800" dirty="0" smtClean="0"/>
                        <a:t> mail.hoge.jp ESMTP</a:t>
                      </a:r>
                      <a:endParaRPr kumimoji="1" lang="ja-JP" altLang="en-US" sz="1800" dirty="0"/>
                    </a:p>
                  </a:txBody>
                  <a:tcPr>
                    <a:lnT w="12700" cap="flat" cmpd="sng" algn="ctr">
                      <a:solidFill>
                        <a:schemeClr val="tx1"/>
                      </a:solidFill>
                      <a:prstDash val="solid"/>
                      <a:round/>
                      <a:headEnd type="none" w="med" len="med"/>
                      <a:tailEnd type="none" w="med" len="med"/>
                    </a:lnT>
                  </a:tcPr>
                </a:tc>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srgbClr val="000000"/>
                          </a:solidFill>
                          <a:effectLst/>
                          <a:uLnTx/>
                          <a:uFillTx/>
                          <a:latin typeface="+mn-lt"/>
                          <a:ea typeface="+mn-ea"/>
                          <a:cs typeface="+mn-cs"/>
                        </a:rPr>
                        <a:t>接続を確認</a:t>
                      </a:r>
                    </a:p>
                  </a:txBody>
                  <a:tcPr/>
                </a:tc>
                <a:tc>
                  <a:txBody>
                    <a:bodyPr/>
                    <a:lstStyle/>
                    <a:p>
                      <a:r>
                        <a:rPr kumimoji="1" lang="en-US" altLang="ja-JP" sz="1800" b="1" dirty="0" smtClean="0"/>
                        <a:t>EHLO</a:t>
                      </a:r>
                      <a:r>
                        <a:rPr kumimoji="1" lang="en-US" altLang="ja-JP" sz="1800" dirty="0" smtClean="0"/>
                        <a:t> hoge.com</a:t>
                      </a:r>
                      <a:endParaRPr kumimoji="1" lang="ja-JP" altLang="en-US" sz="1800" dirty="0"/>
                    </a:p>
                  </a:txBody>
                  <a:tcPr/>
                </a:tc>
                <a:tc>
                  <a:txBody>
                    <a:bodyPr/>
                    <a:lstStyle/>
                    <a:p>
                      <a:r>
                        <a:rPr kumimoji="1" lang="en-US" altLang="ja-JP" sz="1800" b="1" dirty="0" smtClean="0"/>
                        <a:t>250</a:t>
                      </a:r>
                      <a:r>
                        <a:rPr kumimoji="1" lang="en-US" altLang="ja-JP" sz="1800" dirty="0" smtClean="0"/>
                        <a:t> mail.hoge.jp</a:t>
                      </a:r>
                      <a:endParaRPr kumimoji="1" lang="ja-JP" altLang="en-US" sz="1800" dirty="0"/>
                    </a:p>
                  </a:txBody>
                  <a:tcPr/>
                </a:tc>
              </a:tr>
              <a:tr h="370840">
                <a:tc>
                  <a:txBody>
                    <a:bodyPr/>
                    <a:lstStyle/>
                    <a:p>
                      <a:r>
                        <a:rPr kumimoji="1" lang="ja-JP" altLang="en-US" sz="1800" dirty="0" smtClean="0"/>
                        <a:t>送信者アドレス指定</a:t>
                      </a:r>
                      <a:endParaRPr kumimoji="1" lang="ja-JP" altLang="en-US" sz="1800" dirty="0"/>
                    </a:p>
                  </a:txBody>
                  <a:tcPr/>
                </a:tc>
                <a:tc>
                  <a:txBody>
                    <a:bodyPr/>
                    <a:lstStyle/>
                    <a:p>
                      <a:r>
                        <a:rPr kumimoji="1" lang="en-US" altLang="ja-JP" sz="1800" b="1" dirty="0" smtClean="0"/>
                        <a:t>MAIL</a:t>
                      </a:r>
                      <a:r>
                        <a:rPr kumimoji="1" lang="en-US" altLang="ja-JP" sz="1800" baseline="0" dirty="0" smtClean="0"/>
                        <a:t> </a:t>
                      </a:r>
                      <a:r>
                        <a:rPr kumimoji="1" lang="en-US" altLang="ja-JP" sz="1800" b="1" baseline="0" dirty="0" smtClean="0"/>
                        <a:t>FROM</a:t>
                      </a:r>
                      <a:r>
                        <a:rPr kumimoji="1" lang="en-US" altLang="ja-JP" sz="1800" baseline="0" dirty="0" smtClean="0">
                          <a:sym typeface="Wingdings" panose="05000000000000000000" pitchFamily="2" charset="2"/>
                        </a:rPr>
                        <a:t>:(</a:t>
                      </a:r>
                      <a:r>
                        <a:rPr kumimoji="1" lang="ja-JP" altLang="en-US" sz="1800" baseline="0" dirty="0" smtClean="0">
                          <a:sym typeface="Wingdings" panose="05000000000000000000" pitchFamily="2" charset="2"/>
                        </a:rPr>
                        <a:t>送信元</a:t>
                      </a:r>
                      <a:r>
                        <a:rPr kumimoji="1" lang="en-US" altLang="ja-JP" sz="1800" baseline="0" dirty="0" smtClean="0">
                          <a:sym typeface="Wingdings" panose="05000000000000000000" pitchFamily="2" charset="2"/>
                        </a:rPr>
                        <a:t>)</a:t>
                      </a:r>
                      <a:endParaRPr kumimoji="1" lang="ja-JP" altLang="en-US" sz="1800" dirty="0"/>
                    </a:p>
                  </a:txBody>
                  <a:tcPr/>
                </a:tc>
                <a:tc>
                  <a:txBody>
                    <a:bodyPr/>
                    <a:lstStyle/>
                    <a:p>
                      <a:r>
                        <a:rPr kumimoji="1" lang="en-US" altLang="ja-JP" sz="1800" b="1" dirty="0" smtClean="0"/>
                        <a:t>250</a:t>
                      </a:r>
                      <a:r>
                        <a:rPr kumimoji="1" lang="en-US" altLang="ja-JP" sz="1800" baseline="0" dirty="0" smtClean="0"/>
                        <a:t> OK</a:t>
                      </a:r>
                      <a:endParaRPr kumimoji="1" lang="ja-JP" altLang="en-US" sz="1800" dirty="0"/>
                    </a:p>
                  </a:txBody>
                  <a:tcPr/>
                </a:tc>
              </a:tr>
              <a:tr h="370840">
                <a:tc>
                  <a:txBody>
                    <a:bodyPr/>
                    <a:lstStyle/>
                    <a:p>
                      <a:r>
                        <a:rPr kumimoji="1" lang="ja-JP" altLang="en-US" sz="1800" dirty="0" smtClean="0"/>
                        <a:t>宛先アドレス指定</a:t>
                      </a:r>
                      <a:endParaRPr kumimoji="1" lang="ja-JP" altLang="en-US" sz="1800" dirty="0"/>
                    </a:p>
                  </a:txBody>
                  <a:tcPr/>
                </a:tc>
                <a:tc>
                  <a:txBody>
                    <a:bodyPr/>
                    <a:lstStyle/>
                    <a:p>
                      <a:r>
                        <a:rPr kumimoji="1" lang="en-US" altLang="ja-JP" sz="1800" b="1" dirty="0" smtClean="0"/>
                        <a:t>RCPT</a:t>
                      </a:r>
                      <a:r>
                        <a:rPr kumimoji="1" lang="en-US" altLang="ja-JP" sz="1800" dirty="0" smtClean="0"/>
                        <a:t> TO</a:t>
                      </a:r>
                      <a:r>
                        <a:rPr kumimoji="1" lang="en-US" altLang="ja-JP" sz="1800" dirty="0" smtClean="0">
                          <a:sym typeface="Wingdings" panose="05000000000000000000" pitchFamily="2" charset="2"/>
                        </a:rPr>
                        <a:t>:</a:t>
                      </a:r>
                      <a:r>
                        <a:rPr kumimoji="1" lang="en-US" altLang="ja-JP" sz="1800" baseline="0" dirty="0" smtClean="0">
                          <a:sym typeface="Wingdings" panose="05000000000000000000" pitchFamily="2" charset="2"/>
                        </a:rPr>
                        <a:t>(</a:t>
                      </a:r>
                      <a:r>
                        <a:rPr kumimoji="1" lang="ja-JP" altLang="en-US" sz="1800" baseline="0" dirty="0" smtClean="0">
                          <a:sym typeface="Wingdings" panose="05000000000000000000" pitchFamily="2" charset="2"/>
                        </a:rPr>
                        <a:t>宛先</a:t>
                      </a:r>
                      <a:r>
                        <a:rPr kumimoji="1" lang="en-US" altLang="ja-JP" sz="1800" baseline="0" dirty="0" smtClean="0">
                          <a:sym typeface="Wingdings" panose="05000000000000000000" pitchFamily="2" charset="2"/>
                        </a:rPr>
                        <a:t>)</a:t>
                      </a:r>
                      <a:endParaRPr kumimoji="1" lang="ja-JP" altLang="en-US" sz="1800" dirty="0"/>
                    </a:p>
                  </a:txBody>
                  <a:tcPr/>
                </a:tc>
                <a:tc>
                  <a:txBody>
                    <a:bodyPr/>
                    <a:lstStyle/>
                    <a:p>
                      <a:r>
                        <a:rPr kumimoji="1" lang="en-US" altLang="ja-JP" sz="1800" b="1" dirty="0" smtClean="0"/>
                        <a:t>250</a:t>
                      </a:r>
                      <a:r>
                        <a:rPr kumimoji="1" lang="en-US" altLang="ja-JP" sz="1800" dirty="0" smtClean="0"/>
                        <a:t> OK</a:t>
                      </a:r>
                      <a:endParaRPr kumimoji="1" lang="ja-JP" altLang="en-US" sz="1800" dirty="0"/>
                    </a:p>
                  </a:txBody>
                  <a:tcPr/>
                </a:tc>
              </a:tr>
              <a:tr h="370840">
                <a:tc>
                  <a:txBody>
                    <a:bodyPr/>
                    <a:lstStyle/>
                    <a:p>
                      <a:r>
                        <a:rPr kumimoji="1" lang="ja-JP" altLang="en-US" sz="1800" dirty="0" smtClean="0"/>
                        <a:t>メール本文の開始</a:t>
                      </a:r>
                      <a:endParaRPr kumimoji="1" lang="ja-JP" altLang="en-US" sz="1800" dirty="0"/>
                    </a:p>
                  </a:txBody>
                  <a:tcPr/>
                </a:tc>
                <a:tc>
                  <a:txBody>
                    <a:bodyPr/>
                    <a:lstStyle/>
                    <a:p>
                      <a:r>
                        <a:rPr kumimoji="1" lang="en-US" altLang="ja-JP" sz="1800" b="1" dirty="0" smtClean="0"/>
                        <a:t>DATA</a:t>
                      </a:r>
                      <a:endParaRPr kumimoji="1" lang="ja-JP" altLang="en-US" sz="1800" b="1" dirty="0"/>
                    </a:p>
                  </a:txBody>
                  <a:tcPr/>
                </a:tc>
                <a:tc>
                  <a:txBody>
                    <a:bodyPr/>
                    <a:lstStyle/>
                    <a:p>
                      <a:r>
                        <a:rPr kumimoji="1" lang="en-US" altLang="ja-JP" sz="1800" b="1" dirty="0" smtClean="0"/>
                        <a:t>354</a:t>
                      </a:r>
                      <a:r>
                        <a:rPr kumimoji="1" lang="en-US" altLang="ja-JP" sz="1800" dirty="0" smtClean="0"/>
                        <a:t> go ahead</a:t>
                      </a:r>
                      <a:endParaRPr kumimoji="1" lang="ja-JP" altLang="en-US" sz="1800" dirty="0"/>
                    </a:p>
                  </a:txBody>
                  <a:tcPr/>
                </a:tc>
              </a:tr>
              <a:tr h="370840">
                <a:tc>
                  <a:txBody>
                    <a:bodyPr/>
                    <a:lstStyle/>
                    <a:p>
                      <a:endParaRPr kumimoji="1" lang="ja-JP" altLang="en-US" sz="1800" dirty="0"/>
                    </a:p>
                  </a:txBody>
                  <a:tcPr/>
                </a:tc>
                <a:tc>
                  <a:txBody>
                    <a:bodyPr/>
                    <a:lstStyle/>
                    <a:p>
                      <a:r>
                        <a:rPr kumimoji="1" lang="en-US" altLang="ja-JP" sz="1800" dirty="0" smtClean="0"/>
                        <a:t>(</a:t>
                      </a:r>
                      <a:r>
                        <a:rPr kumimoji="1" lang="ja-JP" altLang="en-US" sz="1800" dirty="0" smtClean="0"/>
                        <a:t>ヘッダ</a:t>
                      </a:r>
                      <a:r>
                        <a:rPr kumimoji="1" lang="en-US" altLang="ja-JP" sz="1800" dirty="0" smtClean="0"/>
                        <a:t>)</a:t>
                      </a:r>
                      <a:endParaRPr kumimoji="1" lang="ja-JP" altLang="en-US" sz="1800" dirty="0"/>
                    </a:p>
                  </a:txBody>
                  <a:tcPr/>
                </a:tc>
                <a:tc>
                  <a:txBody>
                    <a:bodyPr/>
                    <a:lstStyle/>
                    <a:p>
                      <a:endParaRPr kumimoji="1" lang="ja-JP" altLang="en-US"/>
                    </a:p>
                  </a:txBody>
                  <a:tcPr/>
                </a:tc>
              </a:tr>
              <a:tr h="370840">
                <a:tc>
                  <a:txBody>
                    <a:bodyPr/>
                    <a:lstStyle/>
                    <a:p>
                      <a:r>
                        <a:rPr kumimoji="1" lang="ja-JP" altLang="en-US" sz="1800" dirty="0" smtClean="0"/>
                        <a:t>改行</a:t>
                      </a:r>
                      <a:endParaRPr kumimoji="1" lang="en-US" altLang="ja-JP" sz="1800" dirty="0" smtClean="0"/>
                    </a:p>
                  </a:txBody>
                  <a:tcPr/>
                </a:tc>
                <a:tc>
                  <a:txBody>
                    <a:bodyPr/>
                    <a:lstStyle/>
                    <a:p>
                      <a:endParaRPr kumimoji="1" lang="ja-JP" altLang="en-US"/>
                    </a:p>
                  </a:txBody>
                  <a:tcPr/>
                </a:tc>
                <a:tc>
                  <a:txBody>
                    <a:bodyPr/>
                    <a:lstStyle/>
                    <a:p>
                      <a:endParaRPr kumimoji="1" lang="ja-JP" altLang="en-US"/>
                    </a:p>
                  </a:txBody>
                  <a:tcPr/>
                </a:tc>
              </a:tr>
              <a:tr h="370840">
                <a:tc>
                  <a:txBody>
                    <a:bodyPr/>
                    <a:lstStyle/>
                    <a:p>
                      <a:endParaRPr kumimoji="1" lang="ja-JP" altLang="en-US"/>
                    </a:p>
                  </a:txBody>
                  <a:tcPr/>
                </a:tc>
                <a:tc>
                  <a:txBody>
                    <a:bodyPr/>
                    <a:lstStyle/>
                    <a:p>
                      <a:r>
                        <a:rPr kumimoji="1" lang="en-US" altLang="ja-JP" sz="1800" dirty="0" smtClean="0"/>
                        <a:t>(</a:t>
                      </a:r>
                      <a:r>
                        <a:rPr kumimoji="1" lang="ja-JP" altLang="en-US" sz="1800" dirty="0" smtClean="0"/>
                        <a:t>メール本文</a:t>
                      </a:r>
                      <a:r>
                        <a:rPr kumimoji="1" lang="en-US" altLang="ja-JP" sz="1800" dirty="0" smtClean="0"/>
                        <a:t>)</a:t>
                      </a:r>
                      <a:endParaRPr kumimoji="1" lang="ja-JP" altLang="en-US" sz="1800" dirty="0"/>
                    </a:p>
                  </a:txBody>
                  <a:tcPr/>
                </a:tc>
                <a:tc>
                  <a:txBody>
                    <a:bodyPr/>
                    <a:lstStyle/>
                    <a:p>
                      <a:endParaRPr kumimoji="1" lang="ja-JP" altLang="en-US"/>
                    </a:p>
                  </a:txBody>
                  <a:tcPr/>
                </a:tc>
              </a:tr>
              <a:tr h="370840">
                <a:tc>
                  <a:txBody>
                    <a:bodyPr/>
                    <a:lstStyle/>
                    <a:p>
                      <a:r>
                        <a:rPr kumimoji="1" lang="ja-JP" altLang="en-US" sz="1800" dirty="0" smtClean="0"/>
                        <a:t>本文終了は「</a:t>
                      </a:r>
                      <a:r>
                        <a:rPr kumimoji="1" lang="en-US" altLang="ja-JP" sz="1800" dirty="0" smtClean="0"/>
                        <a:t>.</a:t>
                      </a:r>
                      <a:r>
                        <a:rPr kumimoji="1" lang="ja-JP" altLang="en-US" sz="1800" dirty="0" smtClean="0"/>
                        <a:t>」</a:t>
                      </a:r>
                      <a:endParaRPr kumimoji="1" lang="ja-JP" altLang="en-US" sz="1800" dirty="0"/>
                    </a:p>
                  </a:txBody>
                  <a:tcPr/>
                </a:tc>
                <a:tc>
                  <a:txBody>
                    <a:bodyPr/>
                    <a:lstStyle/>
                    <a:p>
                      <a:r>
                        <a:rPr kumimoji="1" lang="en-US" altLang="ja-JP" sz="1800" dirty="0" smtClean="0"/>
                        <a:t>.</a:t>
                      </a:r>
                      <a:endParaRPr kumimoji="1" lang="ja-JP" altLang="en-US" sz="1800" dirty="0"/>
                    </a:p>
                  </a:txBody>
                  <a:tcPr/>
                </a:tc>
                <a:tc>
                  <a:txBody>
                    <a:bodyPr/>
                    <a:lstStyle/>
                    <a:p>
                      <a:r>
                        <a:rPr kumimoji="1" lang="en-US" altLang="ja-JP" sz="1800" b="1" dirty="0" smtClean="0"/>
                        <a:t>250</a:t>
                      </a:r>
                      <a:r>
                        <a:rPr kumimoji="1" lang="en-US" altLang="ja-JP" sz="1800" dirty="0" smtClean="0"/>
                        <a:t> OK</a:t>
                      </a:r>
                      <a:endParaRPr kumimoji="1" lang="ja-JP" altLang="en-US" sz="1800" dirty="0"/>
                    </a:p>
                  </a:txBody>
                  <a:tcPr/>
                </a:tc>
              </a:tr>
              <a:tr h="370840">
                <a:tc>
                  <a:txBody>
                    <a:bodyPr/>
                    <a:lstStyle/>
                    <a:p>
                      <a:r>
                        <a:rPr kumimoji="1" lang="ja-JP" altLang="en-US" sz="1800" dirty="0" smtClean="0"/>
                        <a:t>処理の終了</a:t>
                      </a:r>
                      <a:endParaRPr kumimoji="1" lang="en-US" altLang="ja-JP" sz="1800" dirty="0" smtClean="0"/>
                    </a:p>
                  </a:txBody>
                  <a:tcPr/>
                </a:tc>
                <a:tc>
                  <a:txBody>
                    <a:bodyPr/>
                    <a:lstStyle/>
                    <a:p>
                      <a:r>
                        <a:rPr kumimoji="1" lang="en-US" altLang="ja-JP" sz="1800" b="1" dirty="0" smtClean="0"/>
                        <a:t>QUIT</a:t>
                      </a:r>
                      <a:endParaRPr kumimoji="1" lang="ja-JP" altLang="en-US" sz="1800" b="1" dirty="0"/>
                    </a:p>
                  </a:txBody>
                  <a:tcPr/>
                </a:tc>
                <a:tc>
                  <a:txBody>
                    <a:bodyPr/>
                    <a:lstStyle/>
                    <a:p>
                      <a:r>
                        <a:rPr kumimoji="1" lang="en-US" altLang="ja-JP" sz="1800" b="1" dirty="0" smtClean="0"/>
                        <a:t>221</a:t>
                      </a:r>
                      <a:r>
                        <a:rPr kumimoji="1" lang="ja-JP" altLang="en-US" sz="1800" baseline="0" dirty="0" smtClean="0"/>
                        <a:t> </a:t>
                      </a:r>
                      <a:r>
                        <a:rPr kumimoji="1" lang="en-US" altLang="ja-JP" sz="1800" baseline="0" dirty="0" smtClean="0"/>
                        <a:t>mail.hoge.jp</a:t>
                      </a:r>
                      <a:endParaRPr kumimoji="1" lang="ja-JP" altLang="en-US" sz="1800" dirty="0"/>
                    </a:p>
                  </a:txBody>
                  <a:tcPr/>
                </a:tc>
              </a:tr>
            </a:tbl>
          </a:graphicData>
        </a:graphic>
      </p:graphicFrame>
    </p:spTree>
    <p:extLst>
      <p:ext uri="{BB962C8B-B14F-4D97-AF65-F5344CB8AC3E}">
        <p14:creationId xmlns:p14="http://schemas.microsoft.com/office/powerpoint/2010/main" val="23307808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solidFill>
                  <a:srgbClr val="FFFFFF"/>
                </a:solidFill>
              </a:rPr>
              <a:t>SMTP</a:t>
            </a:r>
            <a:r>
              <a:rPr lang="ja-JP" altLang="en-US" dirty="0" smtClean="0">
                <a:solidFill>
                  <a:srgbClr val="FFFFFF"/>
                </a:solidFill>
              </a:rPr>
              <a:t>　におけるメールの送受信</a:t>
            </a:r>
            <a:endParaRPr kumimoji="1" lang="ja-JP" altLang="en-US" dirty="0"/>
          </a:p>
        </p:txBody>
      </p:sp>
      <p:sp>
        <p:nvSpPr>
          <p:cNvPr id="4" name="コンテンツ プレースホルダー 2"/>
          <p:cNvSpPr>
            <a:spLocks noGrp="1"/>
          </p:cNvSpPr>
          <p:nvPr>
            <p:ph idx="1"/>
          </p:nvPr>
        </p:nvSpPr>
        <p:spPr>
          <a:xfrm>
            <a:off x="683568" y="975860"/>
            <a:ext cx="7772400" cy="5059362"/>
          </a:xfrm>
        </p:spPr>
        <p:txBody>
          <a:bodyPr/>
          <a:lstStyle/>
          <a:p>
            <a:r>
              <a:rPr lang="en-US" altLang="ja-JP" dirty="0" smtClean="0"/>
              <a:t>MUA</a:t>
            </a:r>
            <a:r>
              <a:rPr lang="ja-JP" altLang="en-US" dirty="0" smtClean="0"/>
              <a:t>⇒</a:t>
            </a:r>
            <a:r>
              <a:rPr lang="en-US" altLang="ja-JP" dirty="0" smtClean="0"/>
              <a:t>MTA</a:t>
            </a:r>
          </a:p>
          <a:p>
            <a:pPr lvl="1"/>
            <a:r>
              <a:rPr lang="ja-JP" altLang="en-US" dirty="0" smtClean="0"/>
              <a:t>エンベロープの情報やメール本体を</a:t>
            </a:r>
            <a:r>
              <a:rPr lang="en-US" altLang="ja-JP" dirty="0" smtClean="0"/>
              <a:t>, </a:t>
            </a:r>
            <a:r>
              <a:rPr lang="ja-JP" altLang="en-US" dirty="0" smtClean="0"/>
              <a:t>コマンドとレスポンスを通してメールサーバーへと </a:t>
            </a:r>
            <a:r>
              <a:rPr lang="en-US" altLang="ja-JP" dirty="0" smtClean="0"/>
              <a:t>SMTP </a:t>
            </a:r>
            <a:r>
              <a:rPr lang="ja-JP" altLang="en-US" dirty="0" smtClean="0"/>
              <a:t>通信する</a:t>
            </a:r>
            <a:endParaRPr lang="en-US" altLang="ja-JP" dirty="0" smtClean="0"/>
          </a:p>
          <a:p>
            <a:pPr lvl="2"/>
            <a:r>
              <a:rPr lang="ja-JP" altLang="en-US" dirty="0" smtClean="0"/>
              <a:t>実際コマンドやレスポンスによって転送処理を行う処理はメールソフトが行ってくれる</a:t>
            </a:r>
            <a:endParaRPr lang="en-US" altLang="ja-JP" dirty="0" smtClean="0"/>
          </a:p>
          <a:p>
            <a:r>
              <a:rPr lang="en-US" altLang="ja-JP" dirty="0" smtClean="0"/>
              <a:t>MTA⇒MTA</a:t>
            </a:r>
            <a:endParaRPr lang="en-US" altLang="ja-JP" dirty="0"/>
          </a:p>
          <a:p>
            <a:pPr lvl="1"/>
            <a:r>
              <a:rPr lang="ja-JP" altLang="en-US" dirty="0" smtClean="0"/>
              <a:t>基本的には</a:t>
            </a:r>
            <a:r>
              <a:rPr lang="en-US" altLang="ja-JP" dirty="0"/>
              <a:t>MUA⇒</a:t>
            </a:r>
            <a:r>
              <a:rPr lang="en-US" altLang="ja-JP" dirty="0" smtClean="0"/>
              <a:t>MTA</a:t>
            </a:r>
            <a:r>
              <a:rPr lang="ja-JP" altLang="en-US" dirty="0" smtClean="0"/>
              <a:t>と同じである</a:t>
            </a:r>
            <a:endParaRPr lang="en-US" altLang="ja-JP" dirty="0" smtClean="0"/>
          </a:p>
          <a:p>
            <a:pPr lvl="1"/>
            <a:r>
              <a:rPr lang="ja-JP" altLang="en-US" dirty="0" smtClean="0"/>
              <a:t>メールの受信者が自己のサーバー内にある場合は</a:t>
            </a:r>
            <a:r>
              <a:rPr lang="en-US" altLang="ja-JP" dirty="0" smtClean="0"/>
              <a:t>, </a:t>
            </a:r>
            <a:r>
              <a:rPr lang="ja-JP" altLang="en-US" dirty="0" smtClean="0"/>
              <a:t>ローカル </a:t>
            </a:r>
            <a:r>
              <a:rPr lang="en-US" altLang="ja-JP" dirty="0" smtClean="0"/>
              <a:t>MDA </a:t>
            </a:r>
            <a:r>
              <a:rPr lang="ja-JP" altLang="en-US" dirty="0" smtClean="0"/>
              <a:t>によってメールボックスへと格納される</a:t>
            </a:r>
            <a:endParaRPr lang="en-US" altLang="ja-JP" dirty="0"/>
          </a:p>
        </p:txBody>
      </p:sp>
    </p:spTree>
    <p:extLst>
      <p:ext uri="{BB962C8B-B14F-4D97-AF65-F5344CB8AC3E}">
        <p14:creationId xmlns:p14="http://schemas.microsoft.com/office/powerpoint/2010/main" val="35113716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solidFill>
                  <a:srgbClr val="FFFFFF"/>
                </a:solidFill>
              </a:rPr>
              <a:t>POP</a:t>
            </a:r>
            <a:r>
              <a:rPr lang="ja-JP" altLang="en-US" dirty="0">
                <a:solidFill>
                  <a:srgbClr val="FFFFFF"/>
                </a:solidFill>
              </a:rPr>
              <a:t>　</a:t>
            </a:r>
            <a:r>
              <a:rPr lang="ja-JP" altLang="en-US" dirty="0" smtClean="0">
                <a:solidFill>
                  <a:srgbClr val="FFFFFF"/>
                </a:solidFill>
              </a:rPr>
              <a:t>とは</a:t>
            </a:r>
            <a:endParaRPr kumimoji="1" lang="ja-JP" altLang="en-US" dirty="0"/>
          </a:p>
        </p:txBody>
      </p:sp>
      <p:sp>
        <p:nvSpPr>
          <p:cNvPr id="4" name="コンテンツ プレースホルダー 2"/>
          <p:cNvSpPr>
            <a:spLocks noGrp="1"/>
          </p:cNvSpPr>
          <p:nvPr>
            <p:ph idx="1"/>
          </p:nvPr>
        </p:nvSpPr>
        <p:spPr>
          <a:xfrm>
            <a:off x="683568" y="975860"/>
            <a:ext cx="7772400" cy="5059362"/>
          </a:xfrm>
        </p:spPr>
        <p:txBody>
          <a:bodyPr/>
          <a:lstStyle/>
          <a:p>
            <a:r>
              <a:rPr lang="en-US" altLang="ja-JP" dirty="0" smtClean="0"/>
              <a:t>POP(Post Office Protocol)</a:t>
            </a:r>
          </a:p>
          <a:p>
            <a:r>
              <a:rPr lang="ja-JP" altLang="en-US" dirty="0" smtClean="0"/>
              <a:t>メールサーバーからメールをダウンロードするためのプロトコル</a:t>
            </a:r>
            <a:endParaRPr lang="en-US" altLang="ja-JP" dirty="0" smtClean="0"/>
          </a:p>
          <a:p>
            <a:r>
              <a:rPr lang="ja-JP" altLang="en-US" dirty="0" smtClean="0"/>
              <a:t>受信したメールはサーバーから削除される</a:t>
            </a:r>
            <a:endParaRPr lang="en-US" altLang="ja-JP" dirty="0"/>
          </a:p>
          <a:p>
            <a:pPr lvl="1"/>
            <a:r>
              <a:rPr lang="ja-JP" altLang="en-US" dirty="0" smtClean="0"/>
              <a:t>残すように設定することも可能</a:t>
            </a:r>
            <a:endParaRPr lang="en-US" altLang="ja-JP" dirty="0" smtClean="0"/>
          </a:p>
          <a:p>
            <a:pPr lvl="1"/>
            <a:r>
              <a:rPr lang="ja-JP" altLang="en-US" dirty="0" smtClean="0"/>
              <a:t>複数 </a:t>
            </a:r>
            <a:r>
              <a:rPr lang="en-US" altLang="ja-JP" dirty="0" smtClean="0"/>
              <a:t>PC </a:t>
            </a:r>
            <a:r>
              <a:rPr lang="ja-JP" altLang="en-US" dirty="0" err="1" smtClean="0"/>
              <a:t>での</a:t>
            </a:r>
            <a:r>
              <a:rPr lang="ja-JP" altLang="en-US" dirty="0" smtClean="0"/>
              <a:t>管理が困難</a:t>
            </a:r>
            <a:endParaRPr lang="en-US" altLang="ja-JP" dirty="0" smtClean="0"/>
          </a:p>
          <a:p>
            <a:r>
              <a:rPr lang="ja-JP" altLang="en-US" dirty="0" smtClean="0"/>
              <a:t>パスワードを平文で送る</a:t>
            </a:r>
            <a:endParaRPr lang="en-US" altLang="ja-JP" dirty="0" smtClean="0"/>
          </a:p>
          <a:p>
            <a:pPr lvl="1"/>
            <a:r>
              <a:rPr lang="ja-JP" altLang="en-US" dirty="0"/>
              <a:t>盗聴</a:t>
            </a:r>
            <a:r>
              <a:rPr lang="ja-JP" altLang="en-US" dirty="0" smtClean="0"/>
              <a:t>防止のため </a:t>
            </a:r>
            <a:r>
              <a:rPr lang="en-US" altLang="ja-JP" dirty="0" smtClean="0"/>
              <a:t>POP over SSL </a:t>
            </a:r>
            <a:r>
              <a:rPr lang="ja-JP" altLang="en-US" dirty="0" smtClean="0"/>
              <a:t>などで認証を暗号化するのが一般的</a:t>
            </a:r>
            <a:endParaRPr lang="en-US" altLang="ja-JP" dirty="0"/>
          </a:p>
        </p:txBody>
      </p:sp>
    </p:spTree>
    <p:extLst>
      <p:ext uri="{BB962C8B-B14F-4D97-AF65-F5344CB8AC3E}">
        <p14:creationId xmlns:p14="http://schemas.microsoft.com/office/powerpoint/2010/main" val="11795069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lstStyle/>
          <a:p>
            <a:pPr marL="457200" indent="-457200">
              <a:buFont typeface="+mj-lt"/>
              <a:buAutoNum type="arabicPeriod"/>
            </a:pPr>
            <a:r>
              <a:rPr kumimoji="1" lang="ja-JP" altLang="en-US" sz="2800" dirty="0" smtClean="0"/>
              <a:t>メール送受信の大まかな流れ</a:t>
            </a:r>
            <a:endParaRPr kumimoji="1" lang="en-US" altLang="ja-JP" sz="2800" dirty="0" smtClean="0"/>
          </a:p>
          <a:p>
            <a:pPr marL="457200" indent="-457200">
              <a:buFont typeface="+mj-lt"/>
              <a:buAutoNum type="arabicPeriod"/>
            </a:pPr>
            <a:r>
              <a:rPr lang="en-US" altLang="ja-JP" sz="2800" dirty="0" smtClean="0"/>
              <a:t>MTA, MDA, MUA</a:t>
            </a:r>
          </a:p>
          <a:p>
            <a:pPr marL="457200" indent="-457200">
              <a:buFont typeface="+mj-lt"/>
              <a:buAutoNum type="arabicPeriod"/>
            </a:pPr>
            <a:r>
              <a:rPr kumimoji="1" lang="ja-JP" altLang="en-US" sz="2800" dirty="0"/>
              <a:t>メール</a:t>
            </a:r>
            <a:r>
              <a:rPr kumimoji="1" lang="ja-JP" altLang="en-US" sz="2800" dirty="0" smtClean="0"/>
              <a:t>の送受信とプロトコル</a:t>
            </a:r>
            <a:endParaRPr kumimoji="1" lang="en-US" altLang="ja-JP" sz="2800" dirty="0" smtClean="0"/>
          </a:p>
          <a:p>
            <a:pPr marL="757238" lvl="1" indent="-457200"/>
            <a:r>
              <a:rPr kumimoji="1" lang="en-US" altLang="ja-JP" sz="2400" dirty="0" smtClean="0"/>
              <a:t>SMTP</a:t>
            </a:r>
          </a:p>
          <a:p>
            <a:pPr marL="757238" lvl="1" indent="-457200"/>
            <a:r>
              <a:rPr lang="en-US" altLang="ja-JP" sz="2400" dirty="0" smtClean="0"/>
              <a:t>POP</a:t>
            </a:r>
          </a:p>
          <a:p>
            <a:pPr marL="757238" lvl="1" indent="-457200"/>
            <a:r>
              <a:rPr kumimoji="1" lang="en-US" altLang="ja-JP" sz="2400" dirty="0" smtClean="0"/>
              <a:t>IMAP</a:t>
            </a:r>
          </a:p>
          <a:p>
            <a:pPr marL="457200" indent="-457200">
              <a:buFont typeface="+mj-lt"/>
              <a:buAutoNum type="arabicPeriod"/>
            </a:pPr>
            <a:r>
              <a:rPr lang="ja-JP" altLang="en-US" sz="2800" dirty="0" smtClean="0"/>
              <a:t>まと</a:t>
            </a:r>
            <a:r>
              <a:rPr lang="ja-JP" altLang="en-US" sz="2800" dirty="0"/>
              <a:t>め</a:t>
            </a:r>
            <a:endParaRPr kumimoji="1" lang="ja-JP" altLang="en-US" sz="2800" dirty="0"/>
          </a:p>
        </p:txBody>
      </p:sp>
    </p:spTree>
    <p:extLst>
      <p:ext uri="{BB962C8B-B14F-4D97-AF65-F5344CB8AC3E}">
        <p14:creationId xmlns:p14="http://schemas.microsoft.com/office/powerpoint/2010/main" val="31694802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solidFill>
                  <a:srgbClr val="FFFFFF"/>
                </a:solidFill>
              </a:rPr>
              <a:t>POP</a:t>
            </a:r>
            <a:r>
              <a:rPr lang="ja-JP" altLang="en-US" dirty="0" smtClean="0">
                <a:solidFill>
                  <a:srgbClr val="FFFFFF"/>
                </a:solidFill>
              </a:rPr>
              <a:t>　によるメールの受信　</a:t>
            </a:r>
            <a:endParaRPr kumimoji="1" lang="ja-JP" altLang="en-US" dirty="0"/>
          </a:p>
        </p:txBody>
      </p:sp>
      <p:sp>
        <p:nvSpPr>
          <p:cNvPr id="4" name="コンテンツ プレースホルダー 2"/>
          <p:cNvSpPr>
            <a:spLocks noGrp="1"/>
          </p:cNvSpPr>
          <p:nvPr>
            <p:ph idx="1"/>
          </p:nvPr>
        </p:nvSpPr>
        <p:spPr>
          <a:xfrm>
            <a:off x="683568" y="975860"/>
            <a:ext cx="7772400" cy="5059362"/>
          </a:xfrm>
        </p:spPr>
        <p:txBody>
          <a:bodyPr/>
          <a:lstStyle/>
          <a:p>
            <a:r>
              <a:rPr lang="ja-JP" altLang="en-US" dirty="0" smtClean="0"/>
              <a:t>クライアントのコマンドとメールサーバーからのレスポンスで通信が行われる</a:t>
            </a:r>
            <a:endParaRPr lang="en-US" altLang="ja-JP" dirty="0" smtClean="0"/>
          </a:p>
          <a:p>
            <a:pPr lvl="1"/>
            <a:r>
              <a:rPr lang="ja-JP" altLang="en-US" dirty="0" smtClean="0"/>
              <a:t>認証</a:t>
            </a:r>
            <a:endParaRPr lang="en-US" altLang="ja-JP" dirty="0" smtClean="0"/>
          </a:p>
          <a:p>
            <a:pPr lvl="2"/>
            <a:r>
              <a:rPr lang="ja-JP" altLang="en-US" dirty="0" smtClean="0"/>
              <a:t>ユーザー名とパスワードを使用</a:t>
            </a:r>
            <a:endParaRPr lang="en-US" altLang="ja-JP" dirty="0"/>
          </a:p>
          <a:p>
            <a:pPr lvl="1"/>
            <a:r>
              <a:rPr lang="ja-JP" altLang="en-US" dirty="0" smtClean="0"/>
              <a:t>トランザクション</a:t>
            </a:r>
            <a:endParaRPr lang="en-US" altLang="ja-JP" dirty="0" smtClean="0"/>
          </a:p>
          <a:p>
            <a:pPr lvl="2"/>
            <a:r>
              <a:rPr lang="ja-JP" altLang="en-US" dirty="0" smtClean="0"/>
              <a:t>メールの情報取得や受信など</a:t>
            </a:r>
            <a:endParaRPr lang="en-US" altLang="ja-JP" dirty="0" smtClean="0"/>
          </a:p>
          <a:p>
            <a:pPr lvl="2"/>
            <a:r>
              <a:rPr lang="en-US" altLang="ja-JP" dirty="0" smtClean="0"/>
              <a:t>QUIT </a:t>
            </a:r>
            <a:r>
              <a:rPr lang="ja-JP" altLang="en-US" dirty="0" smtClean="0"/>
              <a:t>コマンド</a:t>
            </a:r>
            <a:endParaRPr lang="en-US" altLang="ja-JP" dirty="0" smtClean="0"/>
          </a:p>
          <a:p>
            <a:pPr lvl="3"/>
            <a:r>
              <a:rPr lang="ja-JP" altLang="en-US" dirty="0" smtClean="0"/>
              <a:t>サーバー上のメールを削除し</a:t>
            </a:r>
            <a:r>
              <a:rPr lang="en-US" altLang="ja-JP" dirty="0" smtClean="0"/>
              <a:t>, </a:t>
            </a:r>
          </a:p>
          <a:p>
            <a:pPr marL="1028700" lvl="3" indent="0">
              <a:buNone/>
            </a:pPr>
            <a:r>
              <a:rPr lang="ja-JP" altLang="en-US" dirty="0" smtClean="0"/>
              <a:t>アップデート状態に</a:t>
            </a:r>
            <a:endParaRPr lang="en-US" altLang="ja-JP" dirty="0" smtClean="0"/>
          </a:p>
          <a:p>
            <a:pPr lvl="1"/>
            <a:r>
              <a:rPr lang="ja-JP" altLang="en-US" dirty="0" smtClean="0"/>
              <a:t>アップデート</a:t>
            </a:r>
            <a:r>
              <a:rPr lang="en-US" altLang="ja-JP" dirty="0" smtClean="0"/>
              <a:t>(</a:t>
            </a:r>
            <a:r>
              <a:rPr lang="ja-JP" altLang="en-US" dirty="0" smtClean="0"/>
              <a:t>切断</a:t>
            </a:r>
            <a:r>
              <a:rPr lang="en-US" altLang="ja-JP" dirty="0" smtClean="0"/>
              <a:t>)</a:t>
            </a:r>
            <a:endParaRPr lang="en-US" altLang="ja-JP" dirty="0"/>
          </a:p>
        </p:txBody>
      </p:sp>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13709" y="2063891"/>
            <a:ext cx="3571875" cy="3143250"/>
          </a:xfrm>
          <a:prstGeom prst="rect">
            <a:avLst/>
          </a:prstGeom>
        </p:spPr>
      </p:pic>
    </p:spTree>
    <p:extLst>
      <p:ext uri="{BB962C8B-B14F-4D97-AF65-F5344CB8AC3E}">
        <p14:creationId xmlns:p14="http://schemas.microsoft.com/office/powerpoint/2010/main" val="41660899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solidFill>
                  <a:srgbClr val="FFFFFF"/>
                </a:solidFill>
              </a:rPr>
              <a:t>IMAP</a:t>
            </a:r>
            <a:r>
              <a:rPr lang="ja-JP" altLang="en-US" dirty="0">
                <a:solidFill>
                  <a:srgbClr val="FFFFFF"/>
                </a:solidFill>
              </a:rPr>
              <a:t>　</a:t>
            </a:r>
            <a:r>
              <a:rPr lang="ja-JP" altLang="en-US" dirty="0" smtClean="0">
                <a:solidFill>
                  <a:srgbClr val="FFFFFF"/>
                </a:solidFill>
              </a:rPr>
              <a:t>とは</a:t>
            </a:r>
            <a:endParaRPr kumimoji="1" lang="ja-JP" altLang="en-US" dirty="0"/>
          </a:p>
        </p:txBody>
      </p:sp>
      <p:sp>
        <p:nvSpPr>
          <p:cNvPr id="4" name="コンテンツ プレースホルダー 2"/>
          <p:cNvSpPr>
            <a:spLocks noGrp="1"/>
          </p:cNvSpPr>
          <p:nvPr>
            <p:ph idx="1"/>
          </p:nvPr>
        </p:nvSpPr>
        <p:spPr>
          <a:xfrm>
            <a:off x="683568" y="975860"/>
            <a:ext cx="7772400" cy="5059362"/>
          </a:xfrm>
        </p:spPr>
        <p:txBody>
          <a:bodyPr/>
          <a:lstStyle/>
          <a:p>
            <a:r>
              <a:rPr lang="en-US" altLang="ja-JP" dirty="0" smtClean="0"/>
              <a:t>IMAP(</a:t>
            </a:r>
            <a:r>
              <a:rPr lang="ja-JP" altLang="ja-JP" dirty="0"/>
              <a:t>Internet Message Access Protocol</a:t>
            </a:r>
            <a:r>
              <a:rPr lang="en-US" altLang="ja-JP" dirty="0" smtClean="0"/>
              <a:t>)</a:t>
            </a:r>
          </a:p>
          <a:p>
            <a:r>
              <a:rPr lang="en-US" altLang="ja-JP" dirty="0" smtClean="0"/>
              <a:t>POP</a:t>
            </a:r>
            <a:r>
              <a:rPr lang="ja-JP" altLang="en-US" dirty="0"/>
              <a:t> </a:t>
            </a:r>
            <a:r>
              <a:rPr lang="ja-JP" altLang="en-US" dirty="0" smtClean="0"/>
              <a:t>の問題点を解消し</a:t>
            </a:r>
            <a:r>
              <a:rPr lang="en-US" altLang="ja-JP" dirty="0" smtClean="0"/>
              <a:t>, </a:t>
            </a:r>
            <a:r>
              <a:rPr lang="ja-JP" altLang="en-US" dirty="0" smtClean="0"/>
              <a:t>多機能化したもの</a:t>
            </a:r>
            <a:endParaRPr lang="en-US" altLang="ja-JP" dirty="0" smtClean="0"/>
          </a:p>
          <a:p>
            <a:r>
              <a:rPr lang="en-US" altLang="ja-JP" dirty="0" smtClean="0"/>
              <a:t>IMAP </a:t>
            </a:r>
            <a:r>
              <a:rPr lang="ja-JP" altLang="en-US" dirty="0" smtClean="0"/>
              <a:t>の特徴</a:t>
            </a:r>
            <a:endParaRPr lang="en-US" altLang="ja-JP" dirty="0"/>
          </a:p>
          <a:p>
            <a:pPr lvl="1"/>
            <a:r>
              <a:rPr lang="ja-JP" altLang="en-US" dirty="0" smtClean="0"/>
              <a:t>保護された認証が可能</a:t>
            </a:r>
            <a:endParaRPr lang="en-US" altLang="ja-JP" dirty="0" smtClean="0"/>
          </a:p>
          <a:p>
            <a:pPr lvl="1"/>
            <a:r>
              <a:rPr lang="ja-JP" altLang="en-US" dirty="0" smtClean="0"/>
              <a:t>メールの一部分のみの受信が可能</a:t>
            </a:r>
            <a:endParaRPr lang="en-US" altLang="ja-JP" dirty="0" smtClean="0"/>
          </a:p>
          <a:p>
            <a:pPr lvl="2"/>
            <a:r>
              <a:rPr lang="ja-JP" altLang="en-US" dirty="0"/>
              <a:t>ヘッダ</a:t>
            </a:r>
            <a:r>
              <a:rPr lang="ja-JP" altLang="en-US" dirty="0" smtClean="0"/>
              <a:t>のみ</a:t>
            </a:r>
            <a:r>
              <a:rPr lang="en-US" altLang="ja-JP" dirty="0" smtClean="0"/>
              <a:t>, </a:t>
            </a:r>
            <a:r>
              <a:rPr lang="ja-JP" altLang="en-US" dirty="0" smtClean="0"/>
              <a:t>添付ファイル以外など</a:t>
            </a:r>
            <a:endParaRPr lang="en-US" altLang="ja-JP" dirty="0" smtClean="0"/>
          </a:p>
          <a:p>
            <a:pPr lvl="1"/>
            <a:r>
              <a:rPr lang="ja-JP" altLang="en-US" dirty="0" smtClean="0"/>
              <a:t>サーバー上のデータと常に同期</a:t>
            </a:r>
            <a:endParaRPr lang="en-US" altLang="ja-JP" dirty="0" smtClean="0"/>
          </a:p>
          <a:p>
            <a:pPr lvl="1"/>
            <a:r>
              <a:rPr lang="ja-JP" altLang="en-US" dirty="0" smtClean="0"/>
              <a:t>サーバーに複数のメールボックスを作成可能</a:t>
            </a:r>
            <a:endParaRPr lang="en-US" altLang="ja-JP" dirty="0" smtClean="0"/>
          </a:p>
          <a:p>
            <a:pPr lvl="1"/>
            <a:r>
              <a:rPr lang="ja-JP" altLang="en-US" dirty="0"/>
              <a:t>サーバー上で</a:t>
            </a:r>
            <a:r>
              <a:rPr lang="ja-JP" altLang="en-US" dirty="0" smtClean="0"/>
              <a:t>の検索機能</a:t>
            </a:r>
            <a:endParaRPr lang="en-US" altLang="ja-JP" dirty="0" smtClean="0"/>
          </a:p>
          <a:p>
            <a:pPr lvl="1"/>
            <a:r>
              <a:rPr lang="ja-JP" altLang="en-US" dirty="0" smtClean="0"/>
              <a:t>既読</a:t>
            </a:r>
            <a:r>
              <a:rPr lang="en-US" altLang="ja-JP" dirty="0" smtClean="0"/>
              <a:t>, </a:t>
            </a:r>
            <a:r>
              <a:rPr lang="ja-JP" altLang="en-US" dirty="0" smtClean="0"/>
              <a:t>送信済みなどの属性をメールに付加できる</a:t>
            </a:r>
            <a:endParaRPr lang="en-US" altLang="ja-JP" dirty="0"/>
          </a:p>
        </p:txBody>
      </p:sp>
    </p:spTree>
    <p:extLst>
      <p:ext uri="{BB962C8B-B14F-4D97-AF65-F5344CB8AC3E}">
        <p14:creationId xmlns:p14="http://schemas.microsoft.com/office/powerpoint/2010/main" val="22662071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まとめ</a:t>
            </a:r>
            <a:endParaRPr kumimoji="1" lang="ja-JP" altLang="en-US" dirty="0"/>
          </a:p>
        </p:txBody>
      </p:sp>
      <p:sp>
        <p:nvSpPr>
          <p:cNvPr id="3" name="サブタイトル 2"/>
          <p:cNvSpPr>
            <a:spLocks noGrp="1"/>
          </p:cNvSpPr>
          <p:nvPr>
            <p:ph type="subTitle" idx="1"/>
          </p:nvPr>
        </p:nvSpPr>
        <p:spPr/>
        <p:txBody>
          <a:bodyPr/>
          <a:lstStyle/>
          <a:p>
            <a:endParaRPr kumimoji="1" lang="ja-JP" altLang="en-US" dirty="0"/>
          </a:p>
        </p:txBody>
      </p:sp>
    </p:spTree>
    <p:extLst>
      <p:ext uri="{BB962C8B-B14F-4D97-AF65-F5344CB8AC3E}">
        <p14:creationId xmlns:p14="http://schemas.microsoft.com/office/powerpoint/2010/main" val="37324098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solidFill>
                  <a:srgbClr val="FFFFFF"/>
                </a:solidFill>
              </a:rPr>
              <a:t>まとめ</a:t>
            </a:r>
            <a:endParaRPr kumimoji="1" lang="ja-JP" altLang="en-US" dirty="0"/>
          </a:p>
        </p:txBody>
      </p:sp>
      <p:sp>
        <p:nvSpPr>
          <p:cNvPr id="4" name="コンテンツ プレースホルダー 2"/>
          <p:cNvSpPr>
            <a:spLocks noGrp="1"/>
          </p:cNvSpPr>
          <p:nvPr>
            <p:ph idx="1"/>
          </p:nvPr>
        </p:nvSpPr>
        <p:spPr>
          <a:xfrm>
            <a:off x="683568" y="975860"/>
            <a:ext cx="7772400" cy="5059362"/>
          </a:xfrm>
        </p:spPr>
        <p:txBody>
          <a:bodyPr/>
          <a:lstStyle/>
          <a:p>
            <a:r>
              <a:rPr lang="ja-JP" altLang="en-US" dirty="0" smtClean="0"/>
              <a:t>メール送受信に関するプログラム</a:t>
            </a:r>
            <a:endParaRPr lang="en-US" altLang="ja-JP" dirty="0" smtClean="0"/>
          </a:p>
          <a:p>
            <a:pPr lvl="1"/>
            <a:r>
              <a:rPr lang="en-US" altLang="ja-JP" dirty="0"/>
              <a:t>MUA</a:t>
            </a:r>
            <a:r>
              <a:rPr lang="en-US" altLang="ja-JP" dirty="0" smtClean="0"/>
              <a:t>: </a:t>
            </a:r>
            <a:r>
              <a:rPr lang="ja-JP" altLang="en-US" dirty="0" smtClean="0"/>
              <a:t>ユーザーがメールの作成や送受信などを行うためのプログラム</a:t>
            </a:r>
            <a:endParaRPr lang="en-US" altLang="ja-JP" dirty="0" smtClean="0"/>
          </a:p>
          <a:p>
            <a:pPr lvl="1"/>
            <a:r>
              <a:rPr lang="en-US" altLang="ja-JP" dirty="0" smtClean="0"/>
              <a:t>MTA: </a:t>
            </a:r>
            <a:r>
              <a:rPr lang="ja-JP" altLang="en-US" dirty="0" smtClean="0"/>
              <a:t>メールを受信し配送経路を決めるためのプログラム</a:t>
            </a:r>
            <a:endParaRPr lang="en-US" altLang="ja-JP" dirty="0" smtClean="0"/>
          </a:p>
          <a:p>
            <a:pPr lvl="1"/>
            <a:r>
              <a:rPr lang="en-US" altLang="ja-JP" dirty="0"/>
              <a:t>MDA: </a:t>
            </a:r>
            <a:r>
              <a:rPr lang="ja-JP" altLang="en-US" dirty="0" smtClean="0"/>
              <a:t>メールを配送するためのプログラム</a:t>
            </a:r>
            <a:endParaRPr lang="en-US" altLang="ja-JP" dirty="0" smtClean="0"/>
          </a:p>
          <a:p>
            <a:pPr marL="0" indent="0">
              <a:buNone/>
            </a:pPr>
            <a:endParaRPr lang="en-US" altLang="ja-JP" dirty="0" smtClean="0"/>
          </a:p>
          <a:p>
            <a:r>
              <a:rPr lang="ja-JP" altLang="en-US" dirty="0" smtClean="0"/>
              <a:t>メール送受信に関するプロトコル</a:t>
            </a:r>
            <a:endParaRPr lang="en-US" altLang="ja-JP" dirty="0"/>
          </a:p>
          <a:p>
            <a:pPr lvl="1"/>
            <a:r>
              <a:rPr lang="en-US" altLang="ja-JP" dirty="0" smtClean="0"/>
              <a:t>SMTP: </a:t>
            </a:r>
            <a:r>
              <a:rPr lang="ja-JP" altLang="en-US" dirty="0" smtClean="0"/>
              <a:t>メール送信に関わるプロトコル</a:t>
            </a:r>
            <a:endParaRPr lang="en-US" altLang="ja-JP" dirty="0" smtClean="0"/>
          </a:p>
          <a:p>
            <a:pPr lvl="1"/>
            <a:r>
              <a:rPr lang="en-US" altLang="ja-JP" dirty="0" smtClean="0"/>
              <a:t>POP, IMAP: </a:t>
            </a:r>
            <a:r>
              <a:rPr lang="ja-JP" altLang="en-US" dirty="0" smtClean="0"/>
              <a:t>メール受信に関わるプロトコル</a:t>
            </a:r>
            <a:endParaRPr lang="en-US" altLang="ja-JP" dirty="0" smtClean="0"/>
          </a:p>
          <a:p>
            <a:pPr lvl="2"/>
            <a:r>
              <a:rPr lang="en-US" altLang="ja-JP" dirty="0" smtClean="0"/>
              <a:t>IMAP </a:t>
            </a:r>
            <a:r>
              <a:rPr lang="ja-JP" altLang="en-US" dirty="0" smtClean="0"/>
              <a:t>はメールサーバー上でメールを一元管理</a:t>
            </a:r>
            <a:endParaRPr lang="en-US" altLang="ja-JP" dirty="0" smtClean="0"/>
          </a:p>
        </p:txBody>
      </p:sp>
    </p:spTree>
    <p:extLst>
      <p:ext uri="{BB962C8B-B14F-4D97-AF65-F5344CB8AC3E}">
        <p14:creationId xmlns:p14="http://schemas.microsoft.com/office/powerpoint/2010/main" val="290194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685800" y="98425"/>
            <a:ext cx="7773988" cy="695325"/>
          </a:xfrm>
        </p:spPr>
        <p:txBody>
          <a:bodyPr/>
          <a:lstStyle/>
          <a:p>
            <a:r>
              <a:rPr lang="ja-JP" altLang="en-US" dirty="0"/>
              <a:t>補足 </a:t>
            </a:r>
            <a:r>
              <a:rPr lang="en-US" altLang="ja-JP" dirty="0"/>
              <a:t>. </a:t>
            </a:r>
            <a:r>
              <a:rPr lang="en-US" altLang="ja-JP" dirty="0" smtClean="0"/>
              <a:t>SMTP</a:t>
            </a:r>
            <a:r>
              <a:rPr lang="ja-JP" altLang="en-US" dirty="0" smtClean="0"/>
              <a:t>コマンド</a:t>
            </a:r>
            <a:endParaRPr kumimoji="1" lang="ja-JP" altLang="en-US" dirty="0"/>
          </a:p>
        </p:txBody>
      </p:sp>
      <p:sp>
        <p:nvSpPr>
          <p:cNvPr id="7" name="コンテンツ プレースホルダー 2"/>
          <p:cNvSpPr>
            <a:spLocks noGrp="1"/>
          </p:cNvSpPr>
          <p:nvPr>
            <p:ph idx="1"/>
          </p:nvPr>
        </p:nvSpPr>
        <p:spPr>
          <a:xfrm>
            <a:off x="685800" y="1380808"/>
            <a:ext cx="7772400" cy="4361624"/>
          </a:xfrm>
        </p:spPr>
        <p:txBody>
          <a:bodyPr/>
          <a:lstStyle/>
          <a:p>
            <a:r>
              <a:rPr lang="en-US" altLang="ja-JP" sz="2000" dirty="0" smtClean="0"/>
              <a:t>EHLO…</a:t>
            </a:r>
            <a:r>
              <a:rPr lang="ja-JP" altLang="en-US" sz="2000" dirty="0" smtClean="0"/>
              <a:t>サーバー</a:t>
            </a:r>
            <a:r>
              <a:rPr lang="ja-JP" altLang="en-US" sz="2000" dirty="0"/>
              <a:t>がサポートしている </a:t>
            </a:r>
            <a:r>
              <a:rPr lang="en-US" altLang="ja-JP" sz="2000" dirty="0" smtClean="0"/>
              <a:t>ESMTP </a:t>
            </a:r>
            <a:r>
              <a:rPr lang="ja-JP" altLang="en-US" sz="2000" dirty="0" smtClean="0"/>
              <a:t>コマンド</a:t>
            </a:r>
            <a:r>
              <a:rPr lang="ja-JP" altLang="en-US" sz="2000" dirty="0"/>
              <a:t>を、サーバー自体が認識できる</a:t>
            </a:r>
            <a:r>
              <a:rPr lang="ja-JP" altLang="en-US" sz="2000" dirty="0" smtClean="0"/>
              <a:t>ようにする</a:t>
            </a:r>
            <a:endParaRPr lang="en-US" altLang="ja-JP" sz="2000" dirty="0" smtClean="0"/>
          </a:p>
          <a:p>
            <a:r>
              <a:rPr lang="en-US" altLang="ja-JP" sz="2000" dirty="0" smtClean="0"/>
              <a:t>MAIL FROM…</a:t>
            </a:r>
            <a:r>
              <a:rPr lang="ja-JP" altLang="en-US" sz="2000" dirty="0" smtClean="0"/>
              <a:t>メッセージ</a:t>
            </a:r>
            <a:r>
              <a:rPr lang="ja-JP" altLang="en-US" sz="2000" dirty="0"/>
              <a:t>の送信者を</a:t>
            </a:r>
            <a:r>
              <a:rPr lang="ja-JP" altLang="en-US" sz="2000" dirty="0" smtClean="0"/>
              <a:t>指定</a:t>
            </a:r>
            <a:endParaRPr lang="ja-JP" altLang="en-US" sz="2000" dirty="0"/>
          </a:p>
          <a:p>
            <a:r>
              <a:rPr lang="en-US" altLang="ja-JP" sz="2000" dirty="0"/>
              <a:t>RCPT </a:t>
            </a:r>
            <a:r>
              <a:rPr lang="en-US" altLang="ja-JP" sz="2000" dirty="0" smtClean="0"/>
              <a:t>TO…</a:t>
            </a:r>
            <a:r>
              <a:rPr lang="ja-JP" altLang="en-US" sz="2000" dirty="0" smtClean="0"/>
              <a:t>メッセージ</a:t>
            </a:r>
            <a:r>
              <a:rPr lang="ja-JP" altLang="en-US" sz="2000" dirty="0"/>
              <a:t>の受信者を</a:t>
            </a:r>
            <a:r>
              <a:rPr lang="ja-JP" altLang="en-US" sz="2000" dirty="0" smtClean="0"/>
              <a:t>指定</a:t>
            </a:r>
            <a:endParaRPr lang="en-US" altLang="ja-JP" sz="2000" dirty="0" smtClean="0"/>
          </a:p>
          <a:p>
            <a:r>
              <a:rPr lang="en-US" altLang="ja-JP" sz="2000" dirty="0" smtClean="0"/>
              <a:t>DATA…</a:t>
            </a:r>
            <a:r>
              <a:rPr lang="ja-JP" altLang="en-US" sz="2000" dirty="0" smtClean="0"/>
              <a:t>メッセージ</a:t>
            </a:r>
            <a:r>
              <a:rPr lang="ja-JP" altLang="en-US" sz="2000" dirty="0"/>
              <a:t>の内容の送信を</a:t>
            </a:r>
            <a:r>
              <a:rPr lang="ja-JP" altLang="en-US" sz="2000" dirty="0" smtClean="0"/>
              <a:t>開始</a:t>
            </a:r>
            <a:endParaRPr lang="en-US" altLang="ja-JP" sz="2000" dirty="0"/>
          </a:p>
          <a:p>
            <a:r>
              <a:rPr lang="en-US" altLang="ja-JP" sz="2000" dirty="0" smtClean="0"/>
              <a:t>QUIT…</a:t>
            </a:r>
            <a:r>
              <a:rPr lang="ja-JP" altLang="en-US" sz="2000" dirty="0" smtClean="0"/>
              <a:t>セッション</a:t>
            </a:r>
            <a:r>
              <a:rPr lang="ja-JP" altLang="en-US" sz="2000" dirty="0"/>
              <a:t>を</a:t>
            </a:r>
            <a:r>
              <a:rPr lang="ja-JP" altLang="en-US" sz="2000" dirty="0" smtClean="0"/>
              <a:t>終了</a:t>
            </a:r>
            <a:endParaRPr lang="ja-JP" altLang="en-US" sz="2000" dirty="0"/>
          </a:p>
        </p:txBody>
      </p:sp>
    </p:spTree>
    <p:extLst>
      <p:ext uri="{BB962C8B-B14F-4D97-AF65-F5344CB8AC3E}">
        <p14:creationId xmlns:p14="http://schemas.microsoft.com/office/powerpoint/2010/main" val="366851823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補足 </a:t>
            </a:r>
            <a:r>
              <a:rPr lang="en-US" altLang="ja-JP" dirty="0"/>
              <a:t>. SMTP</a:t>
            </a:r>
            <a:r>
              <a:rPr lang="ja-JP" altLang="en-US" dirty="0"/>
              <a:t>レスポンス一覧その１</a:t>
            </a:r>
            <a:endParaRPr kumimoji="1" lang="ja-JP" altLang="en-US" dirty="0"/>
          </a:p>
        </p:txBody>
      </p:sp>
      <p:sp>
        <p:nvSpPr>
          <p:cNvPr id="3" name="コンテンツ プレースホルダー 2"/>
          <p:cNvSpPr>
            <a:spLocks noGrp="1"/>
          </p:cNvSpPr>
          <p:nvPr>
            <p:ph idx="1"/>
          </p:nvPr>
        </p:nvSpPr>
        <p:spPr>
          <a:xfrm>
            <a:off x="685800" y="1380808"/>
            <a:ext cx="7772400" cy="4361624"/>
          </a:xfrm>
        </p:spPr>
        <p:txBody>
          <a:bodyPr/>
          <a:lstStyle/>
          <a:p>
            <a:r>
              <a:rPr lang="en-US" altLang="ja-JP" sz="2000" dirty="0"/>
              <a:t>211 </a:t>
            </a:r>
            <a:r>
              <a:rPr lang="ja-JP" altLang="en-US" sz="2000" dirty="0"/>
              <a:t>・・・ システムのステータス </a:t>
            </a:r>
            <a:r>
              <a:rPr lang="en-US" altLang="ja-JP" sz="2000" dirty="0"/>
              <a:t>, </a:t>
            </a:r>
            <a:r>
              <a:rPr lang="ja-JP" altLang="en-US" sz="2000" dirty="0"/>
              <a:t>システムヘルプ応答</a:t>
            </a:r>
          </a:p>
          <a:p>
            <a:r>
              <a:rPr lang="en-US" altLang="ja-JP" sz="2000" dirty="0"/>
              <a:t>214 </a:t>
            </a:r>
            <a:r>
              <a:rPr lang="ja-JP" altLang="en-US" sz="2000" dirty="0"/>
              <a:t>・・・ ヘルプメッセージ </a:t>
            </a:r>
            <a:r>
              <a:rPr lang="en-US" altLang="ja-JP" sz="2000" dirty="0"/>
              <a:t>, </a:t>
            </a:r>
            <a:r>
              <a:rPr lang="ja-JP" altLang="en-US" sz="2000" dirty="0"/>
              <a:t>コマンド使用方法</a:t>
            </a:r>
          </a:p>
          <a:p>
            <a:r>
              <a:rPr lang="en-US" altLang="ja-JP" sz="2000" dirty="0"/>
              <a:t>220 </a:t>
            </a:r>
            <a:r>
              <a:rPr lang="ja-JP" altLang="en-US" sz="2000" dirty="0"/>
              <a:t>・・・ パラメータに指定されるドメイン名のサーバを準備</a:t>
            </a:r>
          </a:p>
          <a:p>
            <a:r>
              <a:rPr lang="en-US" altLang="ja-JP" sz="2000" dirty="0"/>
              <a:t>221 </a:t>
            </a:r>
            <a:r>
              <a:rPr lang="ja-JP" altLang="en-US" sz="2000" dirty="0"/>
              <a:t>・・・ コネクションのクローズ </a:t>
            </a:r>
            <a:r>
              <a:rPr lang="en-US" altLang="ja-JP" sz="2000" dirty="0"/>
              <a:t>( QUIT </a:t>
            </a:r>
            <a:r>
              <a:rPr lang="ja-JP" altLang="en-US" sz="2000" dirty="0" err="1"/>
              <a:t>への</a:t>
            </a:r>
            <a:r>
              <a:rPr lang="ja-JP" altLang="en-US" sz="2000" dirty="0"/>
              <a:t>応答 </a:t>
            </a:r>
            <a:r>
              <a:rPr lang="en-US" altLang="ja-JP" sz="2000" dirty="0"/>
              <a:t>)</a:t>
            </a:r>
          </a:p>
          <a:p>
            <a:r>
              <a:rPr lang="en-US" altLang="ja-JP" sz="2000" dirty="0"/>
              <a:t>250  </a:t>
            </a:r>
            <a:r>
              <a:rPr lang="ja-JP" altLang="en-US" sz="2000" dirty="0"/>
              <a:t>・・・ リクエストされたコマンドの終了</a:t>
            </a:r>
          </a:p>
          <a:p>
            <a:r>
              <a:rPr lang="en-US" altLang="ja-JP" sz="2000" dirty="0"/>
              <a:t>251  </a:t>
            </a:r>
            <a:r>
              <a:rPr lang="ja-JP" altLang="en-US" sz="2000" dirty="0"/>
              <a:t>・・・宛先として指定されたアドレスがローカルに存在しないことを示	　　　す</a:t>
            </a:r>
          </a:p>
          <a:p>
            <a:r>
              <a:rPr lang="en-US" altLang="ja-JP" sz="2000" dirty="0"/>
              <a:t>252  </a:t>
            </a:r>
            <a:r>
              <a:rPr lang="ja-JP" altLang="en-US" sz="2000" dirty="0"/>
              <a:t>・・・</a:t>
            </a:r>
            <a:r>
              <a:rPr lang="en-US" altLang="ja-JP" sz="2000" dirty="0"/>
              <a:t>VRFY </a:t>
            </a:r>
            <a:r>
              <a:rPr lang="ja-JP" altLang="en-US" sz="2000" dirty="0"/>
              <a:t>コマンドでユーザーが確認できないことを示す</a:t>
            </a:r>
          </a:p>
          <a:p>
            <a:pPr lvl="1"/>
            <a:r>
              <a:rPr lang="ja-JP" altLang="en-US" sz="1800" dirty="0"/>
              <a:t>ユーザーがローカルに存在しない</a:t>
            </a:r>
          </a:p>
          <a:p>
            <a:pPr lvl="1"/>
            <a:r>
              <a:rPr lang="ja-JP" altLang="en-US" sz="1800" dirty="0"/>
              <a:t>メールの送信は可能である</a:t>
            </a:r>
          </a:p>
          <a:p>
            <a:r>
              <a:rPr lang="en-US" altLang="ja-JP" sz="2000" dirty="0"/>
              <a:t>354  </a:t>
            </a:r>
            <a:r>
              <a:rPr lang="ja-JP" altLang="en-US" sz="2000" dirty="0"/>
              <a:t>・・・ メールデータの入力を促す</a:t>
            </a:r>
          </a:p>
          <a:p>
            <a:pPr lvl="1"/>
            <a:r>
              <a:rPr lang="ja-JP" altLang="en-US" sz="1700" dirty="0"/>
              <a:t>最後は </a:t>
            </a:r>
            <a:r>
              <a:rPr lang="en-US" altLang="ja-JP" sz="1700" dirty="0"/>
              <a:t>&lt;CR&gt; &lt;LF&gt; &lt;CR&gt; &lt;LF&gt; </a:t>
            </a:r>
            <a:r>
              <a:rPr lang="ja-JP" altLang="en-US" sz="1700" dirty="0"/>
              <a:t>で終了すること</a:t>
            </a:r>
          </a:p>
          <a:p>
            <a:endParaRPr kumimoji="1" lang="ja-JP" altLang="en-US" sz="2000" dirty="0"/>
          </a:p>
        </p:txBody>
      </p:sp>
    </p:spTree>
    <p:extLst>
      <p:ext uri="{BB962C8B-B14F-4D97-AF65-F5344CB8AC3E}">
        <p14:creationId xmlns:p14="http://schemas.microsoft.com/office/powerpoint/2010/main" val="3313400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補足 </a:t>
            </a:r>
            <a:r>
              <a:rPr lang="en-US" altLang="ja-JP" dirty="0"/>
              <a:t>. SMTP</a:t>
            </a:r>
            <a:r>
              <a:rPr lang="ja-JP" altLang="en-US" dirty="0"/>
              <a:t>レスポンス一覧その２</a:t>
            </a:r>
            <a:endParaRPr kumimoji="1" lang="ja-JP" altLang="en-US" dirty="0"/>
          </a:p>
        </p:txBody>
      </p:sp>
      <p:sp>
        <p:nvSpPr>
          <p:cNvPr id="3" name="コンテンツ プレースホルダー 2"/>
          <p:cNvSpPr>
            <a:spLocks noGrp="1"/>
          </p:cNvSpPr>
          <p:nvPr>
            <p:ph idx="1"/>
          </p:nvPr>
        </p:nvSpPr>
        <p:spPr>
          <a:xfrm>
            <a:off x="687388" y="1719136"/>
            <a:ext cx="7772400" cy="3374072"/>
          </a:xfrm>
        </p:spPr>
        <p:txBody>
          <a:bodyPr/>
          <a:lstStyle/>
          <a:p>
            <a:r>
              <a:rPr lang="en-US" altLang="ja-JP" sz="2000" dirty="0"/>
              <a:t>412 </a:t>
            </a:r>
            <a:r>
              <a:rPr lang="ja-JP" altLang="en-US" sz="2000" dirty="0"/>
              <a:t>・・・ ホストのメールサービスが起動していないことを示す</a:t>
            </a:r>
          </a:p>
          <a:p>
            <a:r>
              <a:rPr lang="en-US" altLang="ja-JP" sz="2000" dirty="0"/>
              <a:t>TCP </a:t>
            </a:r>
            <a:r>
              <a:rPr lang="ja-JP" altLang="en-US" sz="2000" dirty="0"/>
              <a:t>コネクションを切断</a:t>
            </a:r>
          </a:p>
          <a:p>
            <a:pPr lvl="1"/>
            <a:r>
              <a:rPr lang="ja-JP" altLang="en-US" sz="2000" dirty="0"/>
              <a:t>メール転送中のサーバのシャットダウン時もこのレスポンス</a:t>
            </a:r>
          </a:p>
          <a:p>
            <a:r>
              <a:rPr lang="en-US" altLang="ja-JP" sz="2000" dirty="0"/>
              <a:t>450 </a:t>
            </a:r>
            <a:r>
              <a:rPr lang="ja-JP" altLang="en-US" sz="2000" dirty="0"/>
              <a:t>・・・ メールボックスがビジーであるため、リクエストされたコマンド</a:t>
            </a:r>
            <a:r>
              <a:rPr lang="ja-JP" altLang="en-US" sz="2000"/>
              <a:t>が</a:t>
            </a:r>
            <a:r>
              <a:rPr lang="ja-JP" altLang="en-US" sz="2000" smtClean="0"/>
              <a:t>実行</a:t>
            </a:r>
            <a:r>
              <a:rPr lang="ja-JP" altLang="en-US" sz="2000" dirty="0" err="1"/>
              <a:t>されない</a:t>
            </a:r>
            <a:endParaRPr lang="ja-JP" altLang="en-US" sz="2000" dirty="0"/>
          </a:p>
          <a:p>
            <a:r>
              <a:rPr lang="en-US" altLang="ja-JP" sz="2000" dirty="0"/>
              <a:t>451 </a:t>
            </a:r>
            <a:r>
              <a:rPr lang="ja-JP" altLang="en-US" sz="2000" dirty="0"/>
              <a:t>・・・ ローカルエラーのため、指定コマンドが実行されない </a:t>
            </a:r>
          </a:p>
          <a:p>
            <a:r>
              <a:rPr lang="en-US" altLang="ja-JP" sz="2000" dirty="0"/>
              <a:t>452 </a:t>
            </a:r>
            <a:r>
              <a:rPr lang="ja-JP" altLang="en-US" sz="2000" dirty="0"/>
              <a:t>・・・ リクエストされたコマンドは実行されない</a:t>
            </a:r>
          </a:p>
          <a:p>
            <a:r>
              <a:rPr lang="en-US" altLang="ja-JP" sz="2000" dirty="0"/>
              <a:t>500 </a:t>
            </a:r>
            <a:r>
              <a:rPr lang="ja-JP" altLang="en-US" sz="2000" dirty="0"/>
              <a:t>・・・ コマンドの文法エラー</a:t>
            </a:r>
          </a:p>
          <a:p>
            <a:r>
              <a:rPr lang="en-US" altLang="ja-JP" sz="2000" dirty="0"/>
              <a:t>501 </a:t>
            </a:r>
            <a:r>
              <a:rPr lang="ja-JP" altLang="en-US" sz="2000" dirty="0"/>
              <a:t>・・・ 指定コマンドのパラメータエラー</a:t>
            </a:r>
          </a:p>
          <a:p>
            <a:endParaRPr kumimoji="1" lang="ja-JP" altLang="en-US" dirty="0"/>
          </a:p>
        </p:txBody>
      </p:sp>
    </p:spTree>
    <p:extLst>
      <p:ext uri="{BB962C8B-B14F-4D97-AF65-F5344CB8AC3E}">
        <p14:creationId xmlns:p14="http://schemas.microsoft.com/office/powerpoint/2010/main" val="32319856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補足 </a:t>
            </a:r>
            <a:r>
              <a:rPr lang="en-US" altLang="ja-JP" dirty="0"/>
              <a:t>. POP</a:t>
            </a:r>
            <a:r>
              <a:rPr lang="ja-JP" altLang="en-US" dirty="0" err="1"/>
              <a:t>での</a:t>
            </a:r>
            <a:r>
              <a:rPr lang="ja-JP" altLang="en-US" dirty="0"/>
              <a:t>コマンド＆レスポンスその１</a:t>
            </a:r>
            <a:endParaRPr kumimoji="1" lang="ja-JP" altLang="en-US" dirty="0"/>
          </a:p>
        </p:txBody>
      </p:sp>
      <p:sp>
        <p:nvSpPr>
          <p:cNvPr id="3" name="コンテンツ プレースホルダー 2"/>
          <p:cNvSpPr>
            <a:spLocks noGrp="1"/>
          </p:cNvSpPr>
          <p:nvPr>
            <p:ph idx="1"/>
          </p:nvPr>
        </p:nvSpPr>
        <p:spPr>
          <a:xfrm>
            <a:off x="685800" y="1673416"/>
            <a:ext cx="7772400" cy="3630104"/>
          </a:xfrm>
        </p:spPr>
        <p:txBody>
          <a:bodyPr/>
          <a:lstStyle/>
          <a:p>
            <a:r>
              <a:rPr lang="ja-JP" altLang="en-US" dirty="0"/>
              <a:t>コマンド一覧</a:t>
            </a:r>
          </a:p>
          <a:p>
            <a:pPr lvl="1"/>
            <a:r>
              <a:rPr lang="en-US" altLang="ja-JP" dirty="0"/>
              <a:t>Authentication : </a:t>
            </a:r>
            <a:r>
              <a:rPr lang="ja-JP" altLang="en-US" dirty="0"/>
              <a:t>クライアントの確認</a:t>
            </a:r>
          </a:p>
          <a:p>
            <a:pPr lvl="2"/>
            <a:r>
              <a:rPr lang="en-US" altLang="ja-JP" dirty="0"/>
              <a:t>USER </a:t>
            </a:r>
            <a:r>
              <a:rPr lang="ja-JP" altLang="en-US" dirty="0"/>
              <a:t>・・・ ユーザー名</a:t>
            </a:r>
          </a:p>
          <a:p>
            <a:pPr lvl="2"/>
            <a:r>
              <a:rPr lang="ja-JP" altLang="en-US" dirty="0"/>
              <a:t> </a:t>
            </a:r>
            <a:r>
              <a:rPr lang="en-US" altLang="ja-JP" dirty="0"/>
              <a:t>PASS </a:t>
            </a:r>
            <a:r>
              <a:rPr lang="ja-JP" altLang="en-US" dirty="0"/>
              <a:t>・・・ パスワード</a:t>
            </a:r>
          </a:p>
          <a:p>
            <a:pPr lvl="2"/>
            <a:r>
              <a:rPr lang="en-US" altLang="ja-JP" dirty="0"/>
              <a:t>APOP </a:t>
            </a:r>
            <a:r>
              <a:rPr lang="ja-JP" altLang="en-US" dirty="0"/>
              <a:t>・・・ </a:t>
            </a:r>
            <a:r>
              <a:rPr lang="en-US" altLang="ja-JP" dirty="0"/>
              <a:t>USER </a:t>
            </a:r>
            <a:r>
              <a:rPr lang="ja-JP" altLang="en-US" dirty="0"/>
              <a:t>と </a:t>
            </a:r>
            <a:r>
              <a:rPr lang="en-US" altLang="ja-JP" dirty="0"/>
              <a:t>PASS </a:t>
            </a:r>
            <a:r>
              <a:rPr lang="ja-JP" altLang="en-US" dirty="0"/>
              <a:t>の代わりに用いるユーザーの認証のためのコマンド</a:t>
            </a:r>
          </a:p>
          <a:p>
            <a:pPr lvl="1"/>
            <a:r>
              <a:rPr lang="en-US" altLang="ja-JP" dirty="0"/>
              <a:t>Transaction : </a:t>
            </a:r>
            <a:r>
              <a:rPr lang="ja-JP" altLang="en-US" dirty="0"/>
              <a:t>メッセージに対する操作</a:t>
            </a:r>
          </a:p>
          <a:p>
            <a:pPr lvl="2"/>
            <a:r>
              <a:rPr lang="en-US" altLang="ja-JP" dirty="0"/>
              <a:t>STAT </a:t>
            </a:r>
            <a:r>
              <a:rPr lang="ja-JP" altLang="en-US" dirty="0"/>
              <a:t>・・・ 受信メール数とそのサイズの表示要求</a:t>
            </a:r>
          </a:p>
          <a:p>
            <a:pPr lvl="2"/>
            <a:r>
              <a:rPr lang="en-US" altLang="ja-JP" dirty="0"/>
              <a:t>LIST </a:t>
            </a:r>
            <a:r>
              <a:rPr lang="ja-JP" altLang="en-US" dirty="0"/>
              <a:t>・・・ 受信メールの一覧と各メールのサイズの表示要求</a:t>
            </a:r>
          </a:p>
          <a:p>
            <a:pPr lvl="2"/>
            <a:r>
              <a:rPr lang="en-US" altLang="ja-JP" dirty="0"/>
              <a:t>RETR </a:t>
            </a:r>
            <a:r>
              <a:rPr lang="ja-JP" altLang="en-US" dirty="0"/>
              <a:t>・・・ 指定した受信メールの転送要求</a:t>
            </a:r>
          </a:p>
          <a:p>
            <a:pPr lvl="2"/>
            <a:endParaRPr kumimoji="1" lang="ja-JP" altLang="en-US" dirty="0"/>
          </a:p>
        </p:txBody>
      </p:sp>
    </p:spTree>
    <p:extLst>
      <p:ext uri="{BB962C8B-B14F-4D97-AF65-F5344CB8AC3E}">
        <p14:creationId xmlns:p14="http://schemas.microsoft.com/office/powerpoint/2010/main" val="24696660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補足 </a:t>
            </a:r>
            <a:r>
              <a:rPr lang="en-US" altLang="ja-JP" dirty="0"/>
              <a:t>. POP</a:t>
            </a:r>
            <a:r>
              <a:rPr lang="ja-JP" altLang="en-US" dirty="0" err="1"/>
              <a:t>での</a:t>
            </a:r>
            <a:r>
              <a:rPr lang="ja-JP" altLang="en-US" dirty="0"/>
              <a:t>コマンド＆レスポンスその２</a:t>
            </a:r>
            <a:endParaRPr kumimoji="1" lang="ja-JP" altLang="en-US" dirty="0"/>
          </a:p>
        </p:txBody>
      </p:sp>
      <p:sp>
        <p:nvSpPr>
          <p:cNvPr id="3" name="コンテンツ プレースホルダー 2"/>
          <p:cNvSpPr>
            <a:spLocks noGrp="1"/>
          </p:cNvSpPr>
          <p:nvPr>
            <p:ph idx="1"/>
          </p:nvPr>
        </p:nvSpPr>
        <p:spPr>
          <a:xfrm>
            <a:off x="687388" y="1755712"/>
            <a:ext cx="7772400" cy="3127184"/>
          </a:xfrm>
        </p:spPr>
        <p:txBody>
          <a:bodyPr/>
          <a:lstStyle/>
          <a:p>
            <a:r>
              <a:rPr lang="ja-JP" altLang="en-US" dirty="0"/>
              <a:t>コマンド一覧</a:t>
            </a:r>
          </a:p>
          <a:p>
            <a:pPr lvl="1"/>
            <a:r>
              <a:rPr lang="en-US" altLang="ja-JP" dirty="0"/>
              <a:t>Update</a:t>
            </a:r>
          </a:p>
          <a:p>
            <a:pPr lvl="2"/>
            <a:r>
              <a:rPr lang="en-US" altLang="ja-JP" dirty="0"/>
              <a:t>QUIT </a:t>
            </a:r>
            <a:r>
              <a:rPr lang="ja-JP" altLang="en-US" dirty="0"/>
              <a:t>・・・ 接続を切断して終了</a:t>
            </a:r>
          </a:p>
          <a:p>
            <a:pPr marL="685800" lvl="2" indent="0">
              <a:buNone/>
            </a:pPr>
            <a:r>
              <a:rPr lang="ja-JP" altLang="en-US" dirty="0" smtClean="0"/>
              <a:t>　</a:t>
            </a:r>
            <a:r>
              <a:rPr lang="en-US" altLang="ja-JP" dirty="0" smtClean="0"/>
              <a:t>※ </a:t>
            </a:r>
            <a:r>
              <a:rPr lang="en-US" altLang="ja-JP" dirty="0"/>
              <a:t>DERE </a:t>
            </a:r>
            <a:r>
              <a:rPr lang="ja-JP" altLang="en-US" dirty="0"/>
              <a:t>で指定したメールがあれば消去</a:t>
            </a:r>
          </a:p>
          <a:p>
            <a:r>
              <a:rPr lang="ja-JP" altLang="en-US" dirty="0"/>
              <a:t>レスポンス</a:t>
            </a:r>
          </a:p>
          <a:p>
            <a:pPr lvl="1"/>
            <a:r>
              <a:rPr lang="en-US" altLang="ja-JP" dirty="0"/>
              <a:t>+ OK </a:t>
            </a:r>
            <a:r>
              <a:rPr lang="ja-JP" altLang="en-US" dirty="0"/>
              <a:t>状態表示 ・・・ 肯定反応	</a:t>
            </a:r>
          </a:p>
          <a:p>
            <a:pPr lvl="1"/>
            <a:r>
              <a:rPr lang="en-US" altLang="ja-JP" dirty="0"/>
              <a:t>- ERR </a:t>
            </a:r>
            <a:r>
              <a:rPr lang="ja-JP" altLang="en-US" dirty="0"/>
              <a:t>状態表示 ・・・ 否定反応</a:t>
            </a:r>
          </a:p>
          <a:p>
            <a:pPr lvl="1"/>
            <a:endParaRPr kumimoji="1" lang="ja-JP" altLang="en-US" dirty="0"/>
          </a:p>
        </p:txBody>
      </p:sp>
    </p:spTree>
    <p:extLst>
      <p:ext uri="{BB962C8B-B14F-4D97-AF65-F5344CB8AC3E}">
        <p14:creationId xmlns:p14="http://schemas.microsoft.com/office/powerpoint/2010/main" val="13196200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補足 </a:t>
            </a:r>
            <a:r>
              <a:rPr lang="en-US" altLang="ja-JP" dirty="0"/>
              <a:t>. </a:t>
            </a:r>
            <a:r>
              <a:rPr lang="ja-JP" altLang="en-US" dirty="0"/>
              <a:t>エンベロープとヘッダーの関係</a:t>
            </a:r>
            <a:endParaRPr kumimoji="1" lang="ja-JP" altLang="en-US" dirty="0"/>
          </a:p>
        </p:txBody>
      </p:sp>
      <p:pic>
        <p:nvPicPr>
          <p:cNvPr id="4" name="Picture 2" descr="envelope.gif&#10;SIZE:404x300(9.9KB)"/>
          <p:cNvPicPr>
            <a:picLocks noGrp="1" noChangeAspect="1" noChangeArrowheads="1"/>
          </p:cNvPicPr>
          <p:nvPr>
            <p:ph idx="1"/>
          </p:nvPr>
        </p:nvPicPr>
        <p:blipFill>
          <a:blip r:embed="rId2" cstate="print"/>
          <a:srcRect/>
          <a:stretch>
            <a:fillRect/>
          </a:stretch>
        </p:blipFill>
        <p:spPr bwMode="auto">
          <a:xfrm>
            <a:off x="1728627" y="1161288"/>
            <a:ext cx="5688334" cy="4224011"/>
          </a:xfrm>
          <a:prstGeom prst="rect">
            <a:avLst/>
          </a:prstGeom>
          <a:noFill/>
        </p:spPr>
      </p:pic>
      <p:sp>
        <p:nvSpPr>
          <p:cNvPr id="5" name="テキスト ボックス 4"/>
          <p:cNvSpPr txBox="1"/>
          <p:nvPr/>
        </p:nvSpPr>
        <p:spPr>
          <a:xfrm>
            <a:off x="491304" y="5478749"/>
            <a:ext cx="8162979" cy="969496"/>
          </a:xfrm>
          <a:prstGeom prst="rect">
            <a:avLst/>
          </a:prstGeom>
          <a:noFill/>
        </p:spPr>
        <p:txBody>
          <a:bodyPr wrap="square" rtlCol="0">
            <a:spAutoFit/>
          </a:bodyPr>
          <a:lstStyle/>
          <a:p>
            <a:pPr marL="0" lvl="2"/>
            <a:r>
              <a:rPr lang="ja-JP" altLang="en-US" sz="1200" b="1" dirty="0"/>
              <a:t>図は</a:t>
            </a:r>
            <a:r>
              <a:rPr lang="en-US" altLang="ja-JP" sz="1200" b="1" dirty="0"/>
              <a:t>SMTP</a:t>
            </a:r>
            <a:r>
              <a:rPr lang="ja-JP" altLang="en-US" sz="1200" b="1" dirty="0"/>
              <a:t>配送の仕組みと</a:t>
            </a:r>
            <a:r>
              <a:rPr lang="en-US" altLang="ja-JP" sz="1200" b="1" dirty="0" err="1"/>
              <a:t>sendmail</a:t>
            </a:r>
            <a:r>
              <a:rPr lang="en-US" altLang="ja-JP" sz="1200" b="1" dirty="0"/>
              <a:t> </a:t>
            </a:r>
            <a:r>
              <a:rPr lang="ja-JP" altLang="en-US" sz="1200" b="1" dirty="0"/>
              <a:t>より</a:t>
            </a:r>
            <a:r>
              <a:rPr lang="ja-JP" altLang="en-US" sz="1300" dirty="0"/>
              <a:t>　</a:t>
            </a:r>
            <a:r>
              <a:rPr lang="en-US" altLang="ja-JP" sz="1300" dirty="0"/>
              <a:t>(http://linuxexpert.ne.jp/modules/pukiwiki/index.php?%5B%5BMailServer%2FSMTP%C7%DB%C1%F7%A4%CE%BB%C5%C1%C8%A4%DF%A4%C8sendmail%5D%5D)</a:t>
            </a:r>
          </a:p>
          <a:p>
            <a:endParaRPr kumimoji="1" lang="ja-JP" altLang="en-US" dirty="0"/>
          </a:p>
        </p:txBody>
      </p:sp>
    </p:spTree>
    <p:extLst>
      <p:ext uri="{BB962C8B-B14F-4D97-AF65-F5344CB8AC3E}">
        <p14:creationId xmlns:p14="http://schemas.microsoft.com/office/powerpoint/2010/main" val="31514458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メール送受信の</a:t>
            </a:r>
            <a:r>
              <a:rPr lang="ja-JP" altLang="en-US" dirty="0"/>
              <a:t>大</a:t>
            </a:r>
            <a:r>
              <a:rPr lang="ja-JP" altLang="en-US" dirty="0" smtClean="0"/>
              <a:t>まかな流れ</a:t>
            </a:r>
            <a:endParaRPr kumimoji="1" lang="ja-JP" altLang="en-US" dirty="0"/>
          </a:p>
        </p:txBody>
      </p:sp>
      <p:sp>
        <p:nvSpPr>
          <p:cNvPr id="3" name="サブタイトル 2"/>
          <p:cNvSpPr>
            <a:spLocks noGrp="1"/>
          </p:cNvSpPr>
          <p:nvPr>
            <p:ph type="subTitle" idx="1"/>
          </p:nvPr>
        </p:nvSpPr>
        <p:spPr/>
        <p:txBody>
          <a:bodyPr/>
          <a:lstStyle/>
          <a:p>
            <a:endParaRPr kumimoji="1" lang="ja-JP" altLang="en-US" dirty="0"/>
          </a:p>
        </p:txBody>
      </p:sp>
    </p:spTree>
    <p:extLst>
      <p:ext uri="{BB962C8B-B14F-4D97-AF65-F5344CB8AC3E}">
        <p14:creationId xmlns:p14="http://schemas.microsoft.com/office/powerpoint/2010/main" val="41229459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参考文献</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2012</a:t>
            </a:r>
            <a:r>
              <a:rPr lang="ja-JP" altLang="en-US" dirty="0" smtClean="0"/>
              <a:t>年度</a:t>
            </a:r>
            <a:r>
              <a:rPr lang="ja-JP" altLang="en-US" dirty="0"/>
              <a:t>　</a:t>
            </a:r>
            <a:r>
              <a:rPr lang="en-US" altLang="ja-JP" dirty="0"/>
              <a:t>ITPASS </a:t>
            </a:r>
            <a:r>
              <a:rPr lang="ja-JP" altLang="en-US" dirty="0"/>
              <a:t>セミナー勉強会資料 　メールサーバとメール配送の仕組み 」</a:t>
            </a:r>
          </a:p>
          <a:p>
            <a:pPr lvl="1"/>
            <a:r>
              <a:rPr lang="ja-JP" altLang="en-US" dirty="0"/>
              <a:t>坂廼邉 </a:t>
            </a:r>
            <a:r>
              <a:rPr lang="ja-JP" altLang="en-US" dirty="0" smtClean="0"/>
              <a:t>翼</a:t>
            </a:r>
            <a:endParaRPr lang="en-US" altLang="ja-JP" dirty="0" smtClean="0"/>
          </a:p>
          <a:p>
            <a:pPr lvl="1"/>
            <a:r>
              <a:rPr lang="en-US" altLang="ja-JP" dirty="0">
                <a:hlinkClick r:id="rId2"/>
              </a:rPr>
              <a:t>https://itpass.scitec.kobe-u.ac.jp/seminar/lecture/fy2012/121019/pub</a:t>
            </a:r>
            <a:r>
              <a:rPr lang="en-US" altLang="ja-JP" dirty="0" smtClean="0">
                <a:hlinkClick r:id="rId2"/>
              </a:rPr>
              <a:t>/</a:t>
            </a:r>
            <a:endParaRPr lang="en-US" altLang="ja-JP" dirty="0" smtClean="0"/>
          </a:p>
          <a:p>
            <a:r>
              <a:rPr lang="en-US" altLang="ja-JP" dirty="0" err="1"/>
              <a:t>Linuxexpert</a:t>
            </a:r>
            <a:r>
              <a:rPr lang="en-US" altLang="ja-JP" dirty="0"/>
              <a:t> - SMTP</a:t>
            </a:r>
            <a:r>
              <a:rPr lang="ja-JP" altLang="en-US" dirty="0"/>
              <a:t>配送の仕組みと</a:t>
            </a:r>
            <a:r>
              <a:rPr lang="en-US" altLang="ja-JP" dirty="0" err="1"/>
              <a:t>sendmail-MailServer</a:t>
            </a:r>
            <a:r>
              <a:rPr lang="en-US" altLang="ja-JP" dirty="0"/>
              <a:t>/SMTP</a:t>
            </a:r>
            <a:r>
              <a:rPr lang="ja-JP" altLang="en-US" dirty="0"/>
              <a:t>配送の仕組みと</a:t>
            </a:r>
            <a:r>
              <a:rPr lang="en-US" altLang="ja-JP" dirty="0" err="1"/>
              <a:t>sendmail-PukiWiki</a:t>
            </a:r>
            <a:r>
              <a:rPr lang="en-US" altLang="ja-JP" dirty="0"/>
              <a:t> </a:t>
            </a:r>
          </a:p>
          <a:p>
            <a:pPr lvl="1"/>
            <a:r>
              <a:rPr lang="en-US" altLang="ja-JP" dirty="0" smtClean="0">
                <a:hlinkClick r:id="rId3"/>
              </a:rPr>
              <a:t>http</a:t>
            </a:r>
            <a:r>
              <a:rPr lang="en-US" altLang="ja-JP" dirty="0">
                <a:hlinkClick r:id="rId3"/>
              </a:rPr>
              <a:t>://</a:t>
            </a:r>
            <a:r>
              <a:rPr lang="en-US" altLang="ja-JP" dirty="0" smtClean="0">
                <a:hlinkClick r:id="rId3"/>
              </a:rPr>
              <a:t>linuxexpert.ne.jp/modules/pukiwiki/46.html</a:t>
            </a:r>
            <a:endParaRPr lang="en-US" altLang="ja-JP" dirty="0" smtClean="0"/>
          </a:p>
          <a:p>
            <a:r>
              <a:rPr lang="ja-JP" altLang="en-US" dirty="0"/>
              <a:t>メールを受け取る仕組みはどうなっていますか？？</a:t>
            </a:r>
            <a:r>
              <a:rPr lang="ja-JP" altLang="en-US" dirty="0" smtClean="0"/>
              <a:t>｜</a:t>
            </a:r>
            <a:endParaRPr lang="en-US" altLang="ja-JP" dirty="0" smtClean="0"/>
          </a:p>
          <a:p>
            <a:pPr marL="0" indent="0">
              <a:buNone/>
            </a:pPr>
            <a:r>
              <a:rPr lang="ja-JP" altLang="en-US" dirty="0" smtClean="0"/>
              <a:t>   電子</a:t>
            </a:r>
            <a:r>
              <a:rPr lang="ja-JP" altLang="en-US" dirty="0"/>
              <a:t>メールの</a:t>
            </a:r>
            <a:r>
              <a:rPr lang="ja-JP" altLang="en-US" dirty="0" smtClean="0"/>
              <a:t>秘密</a:t>
            </a:r>
            <a:endParaRPr lang="en-US" altLang="ja-JP" dirty="0" smtClean="0"/>
          </a:p>
          <a:p>
            <a:pPr lvl="1"/>
            <a:r>
              <a:rPr lang="en-US" altLang="ja-JP" dirty="0">
                <a:hlinkClick r:id="rId4"/>
              </a:rPr>
              <a:t>http://ascii.jp/elem/000/000/439/439105</a:t>
            </a:r>
            <a:r>
              <a:rPr lang="en-US" altLang="ja-JP" dirty="0" smtClean="0">
                <a:hlinkClick r:id="rId4"/>
              </a:rPr>
              <a:t>/</a:t>
            </a:r>
            <a:endParaRPr lang="en-US" altLang="ja-JP" dirty="0" smtClean="0"/>
          </a:p>
          <a:p>
            <a:pPr lvl="1"/>
            <a:endParaRPr lang="en-US" altLang="ja-JP" dirty="0" smtClean="0"/>
          </a:p>
          <a:p>
            <a:endParaRPr kumimoji="1" lang="ja-JP" altLang="en-US" dirty="0"/>
          </a:p>
        </p:txBody>
      </p:sp>
    </p:spTree>
    <p:extLst>
      <p:ext uri="{BB962C8B-B14F-4D97-AF65-F5344CB8AC3E}">
        <p14:creationId xmlns:p14="http://schemas.microsoft.com/office/powerpoint/2010/main" val="106569032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参考文献</a:t>
            </a:r>
            <a:endParaRPr kumimoji="1" lang="ja-JP" altLang="en-US" dirty="0"/>
          </a:p>
        </p:txBody>
      </p:sp>
      <p:sp>
        <p:nvSpPr>
          <p:cNvPr id="3" name="コンテンツ プレースホルダー 2"/>
          <p:cNvSpPr>
            <a:spLocks noGrp="1"/>
          </p:cNvSpPr>
          <p:nvPr>
            <p:ph idx="1"/>
          </p:nvPr>
        </p:nvSpPr>
        <p:spPr/>
        <p:txBody>
          <a:bodyPr/>
          <a:lstStyle/>
          <a:p>
            <a:r>
              <a:rPr lang="ja-JP" altLang="en-US" dirty="0"/>
              <a:t>ＲＦＣ日本語版</a:t>
            </a:r>
            <a:r>
              <a:rPr lang="ja-JP" altLang="en-US" dirty="0" smtClean="0"/>
              <a:t>リスト</a:t>
            </a:r>
            <a:endParaRPr lang="en-US" altLang="ja-JP" dirty="0" smtClean="0"/>
          </a:p>
          <a:p>
            <a:pPr lvl="1"/>
            <a:r>
              <a:rPr lang="ja-JP" altLang="en-US" dirty="0" smtClean="0"/>
              <a:t> </a:t>
            </a:r>
            <a:r>
              <a:rPr lang="en-US" altLang="ja-JP" dirty="0">
                <a:hlinkClick r:id="rId2"/>
              </a:rPr>
              <a:t>http://www5d.biglobe.ne.jp/~</a:t>
            </a:r>
            <a:r>
              <a:rPr lang="en-US" altLang="ja-JP" dirty="0" smtClean="0">
                <a:hlinkClick r:id="rId2"/>
              </a:rPr>
              <a:t>stssk/rfcjlist.html</a:t>
            </a:r>
            <a:endParaRPr lang="en-US" altLang="ja-JP" dirty="0"/>
          </a:p>
          <a:p>
            <a:pPr lvl="2"/>
            <a:r>
              <a:rPr lang="en-US" altLang="ja-JP" dirty="0"/>
              <a:t>1939, 2060, 1939, 5321, 5322 </a:t>
            </a:r>
            <a:r>
              <a:rPr lang="ja-JP" altLang="en-US" dirty="0"/>
              <a:t>を参照</a:t>
            </a:r>
            <a:r>
              <a:rPr lang="ja-JP" altLang="en-US" dirty="0" smtClean="0"/>
              <a:t>した</a:t>
            </a:r>
            <a:endParaRPr lang="en-US" altLang="ja-JP" dirty="0" smtClean="0"/>
          </a:p>
          <a:p>
            <a:r>
              <a:rPr lang="ja-JP" altLang="en-US" dirty="0"/>
              <a:t>ラスト・ワン・ホップ プロトコル「</a:t>
            </a:r>
            <a:r>
              <a:rPr lang="en-US" altLang="ja-JP" dirty="0"/>
              <a:t>POP3</a:t>
            </a:r>
            <a:r>
              <a:rPr lang="ja-JP" altLang="en-US" dirty="0"/>
              <a:t>」</a:t>
            </a:r>
          </a:p>
          <a:p>
            <a:pPr lvl="1"/>
            <a:r>
              <a:rPr lang="en-US" altLang="ja-JP" dirty="0">
                <a:hlinkClick r:id="rId3"/>
              </a:rPr>
              <a:t>http://</a:t>
            </a:r>
            <a:r>
              <a:rPr lang="en-US" altLang="ja-JP" dirty="0" smtClean="0">
                <a:hlinkClick r:id="rId3"/>
              </a:rPr>
              <a:t>www.atmarkit.co.jp/fnetwork/rensai/netpro07/netpro01.html</a:t>
            </a:r>
            <a:endParaRPr lang="en-US" altLang="ja-JP" dirty="0"/>
          </a:p>
          <a:p>
            <a:r>
              <a:rPr lang="ja-JP" altLang="en-US" dirty="0"/>
              <a:t>モバイル時代の優等生「</a:t>
            </a:r>
            <a:r>
              <a:rPr lang="en-US" altLang="ja-JP" dirty="0"/>
              <a:t>IMAP4</a:t>
            </a:r>
            <a:r>
              <a:rPr lang="ja-JP" altLang="en-US" dirty="0"/>
              <a:t>～前編」</a:t>
            </a:r>
          </a:p>
          <a:p>
            <a:pPr lvl="1"/>
            <a:r>
              <a:rPr lang="en-US" altLang="ja-JP" dirty="0">
                <a:hlinkClick r:id="rId4"/>
              </a:rPr>
              <a:t>http://</a:t>
            </a:r>
            <a:r>
              <a:rPr lang="en-US" altLang="ja-JP" dirty="0" smtClean="0">
                <a:hlinkClick r:id="rId4"/>
              </a:rPr>
              <a:t>www.atmarkit.co.jp/fnetwork/rensai/netpro08/netpro01.html</a:t>
            </a:r>
            <a:endParaRPr lang="en-US" altLang="ja-JP" dirty="0"/>
          </a:p>
          <a:p>
            <a:r>
              <a:rPr lang="ja-JP" altLang="en-US" dirty="0"/>
              <a:t>メッセージをあて先まで転送する</a:t>
            </a:r>
            <a:r>
              <a:rPr lang="en-US" altLang="ja-JP" dirty="0"/>
              <a:t>---SMTP</a:t>
            </a:r>
            <a:r>
              <a:rPr lang="ja-JP" altLang="en-US" dirty="0"/>
              <a:t>・その</a:t>
            </a:r>
            <a:r>
              <a:rPr lang="en-US" altLang="ja-JP" dirty="0"/>
              <a:t>1</a:t>
            </a:r>
            <a:r>
              <a:rPr lang="ja-JP" altLang="en-US" dirty="0"/>
              <a:t>（第</a:t>
            </a:r>
            <a:r>
              <a:rPr lang="en-US" altLang="ja-JP" dirty="0"/>
              <a:t>50</a:t>
            </a:r>
            <a:r>
              <a:rPr lang="ja-JP" altLang="en-US" dirty="0"/>
              <a:t>回）：</a:t>
            </a:r>
            <a:r>
              <a:rPr lang="en-US" altLang="ja-JP" dirty="0"/>
              <a:t>TCP/IP</a:t>
            </a:r>
            <a:r>
              <a:rPr lang="ja-JP" altLang="en-US" dirty="0"/>
              <a:t>再入門</a:t>
            </a:r>
          </a:p>
          <a:p>
            <a:pPr lvl="1"/>
            <a:r>
              <a:rPr lang="en-US" altLang="ja-JP" dirty="0">
                <a:hlinkClick r:id="rId5"/>
              </a:rPr>
              <a:t>http://</a:t>
            </a:r>
            <a:r>
              <a:rPr lang="en-US" altLang="ja-JP" dirty="0" smtClean="0">
                <a:hlinkClick r:id="rId5"/>
              </a:rPr>
              <a:t>pc.nikkeibp.co.jp/article/knowhow/20080821/1007242</a:t>
            </a:r>
            <a:endParaRPr lang="en-US" altLang="ja-JP" dirty="0" smtClean="0"/>
          </a:p>
          <a:p>
            <a:pPr lvl="1"/>
            <a:endParaRPr lang="ja-JP" altLang="en-US" dirty="0" smtClean="0"/>
          </a:p>
          <a:p>
            <a:endParaRPr kumimoji="1" lang="ja-JP" altLang="en-US" dirty="0"/>
          </a:p>
        </p:txBody>
      </p:sp>
    </p:spTree>
    <p:extLst>
      <p:ext uri="{BB962C8B-B14F-4D97-AF65-F5344CB8AC3E}">
        <p14:creationId xmlns:p14="http://schemas.microsoft.com/office/powerpoint/2010/main" val="92629218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参考文献</a:t>
            </a:r>
            <a:endParaRPr kumimoji="1" lang="ja-JP" altLang="en-US" dirty="0"/>
          </a:p>
        </p:txBody>
      </p:sp>
      <p:sp>
        <p:nvSpPr>
          <p:cNvPr id="3" name="コンテンツ プレースホルダー 2"/>
          <p:cNvSpPr>
            <a:spLocks noGrp="1"/>
          </p:cNvSpPr>
          <p:nvPr>
            <p:ph idx="1"/>
          </p:nvPr>
        </p:nvSpPr>
        <p:spPr/>
        <p:txBody>
          <a:bodyPr/>
          <a:lstStyle/>
          <a:p>
            <a:r>
              <a:rPr lang="ja-JP" altLang="en-US" dirty="0"/>
              <a:t>サイバーパトロール～インターネットのリスクを学ぶ～</a:t>
            </a:r>
            <a:endParaRPr lang="en-US" altLang="ja-JP" dirty="0"/>
          </a:p>
          <a:p>
            <a:pPr lvl="1"/>
            <a:r>
              <a:rPr lang="en-US" altLang="ja-JP" dirty="0">
                <a:hlinkClick r:id="rId2"/>
              </a:rPr>
              <a:t>http://aitech.ac.jp/~patrol/page2/p2_3_d.html</a:t>
            </a:r>
            <a:endParaRPr lang="en-US" altLang="ja-JP" dirty="0"/>
          </a:p>
          <a:p>
            <a:r>
              <a:rPr lang="en-US" altLang="ja-JP" dirty="0"/>
              <a:t>SMTP </a:t>
            </a:r>
            <a:r>
              <a:rPr lang="ja-JP" altLang="en-US" dirty="0"/>
              <a:t>コマンドおよびその定義</a:t>
            </a:r>
            <a:endParaRPr lang="en-US" altLang="ja-JP" dirty="0"/>
          </a:p>
          <a:p>
            <a:pPr lvl="1"/>
            <a:r>
              <a:rPr lang="en-US" altLang="ja-JP" dirty="0"/>
              <a:t>http://technet.microsoft.com/ja-jp/library/aa996114(v=exchg.65).</a:t>
            </a:r>
            <a:r>
              <a:rPr lang="en-US" altLang="ja-JP" dirty="0" smtClean="0"/>
              <a:t>aspx</a:t>
            </a:r>
            <a:endParaRPr lang="ja-JP" altLang="en-US" dirty="0" smtClean="0"/>
          </a:p>
          <a:p>
            <a:endParaRPr kumimoji="1" lang="ja-JP" altLang="en-US" dirty="0"/>
          </a:p>
        </p:txBody>
      </p:sp>
    </p:spTree>
    <p:extLst>
      <p:ext uri="{BB962C8B-B14F-4D97-AF65-F5344CB8AC3E}">
        <p14:creationId xmlns:p14="http://schemas.microsoft.com/office/powerpoint/2010/main" val="289302900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来年度に向けてのメモ</a:t>
            </a:r>
            <a:endParaRPr kumimoji="1" lang="ja-JP" altLang="en-US" dirty="0"/>
          </a:p>
        </p:txBody>
      </p:sp>
      <p:sp>
        <p:nvSpPr>
          <p:cNvPr id="3" name="コンテンツ プレースホルダー 2"/>
          <p:cNvSpPr>
            <a:spLocks noGrp="1"/>
          </p:cNvSpPr>
          <p:nvPr>
            <p:ph idx="1"/>
          </p:nvPr>
        </p:nvSpPr>
        <p:spPr/>
        <p:txBody>
          <a:bodyPr/>
          <a:lstStyle/>
          <a:p>
            <a:r>
              <a:rPr lang="ja-JP" altLang="en-US" dirty="0"/>
              <a:t>メール</a:t>
            </a:r>
            <a:r>
              <a:rPr lang="ja-JP" altLang="en-US" dirty="0" smtClean="0"/>
              <a:t>の仕組みの概略図がわかりにくい</a:t>
            </a:r>
            <a:endParaRPr lang="en-US" altLang="ja-JP" dirty="0" smtClean="0"/>
          </a:p>
          <a:p>
            <a:pPr lvl="1"/>
            <a:r>
              <a:rPr kumimoji="1" lang="ja-JP" altLang="en-US" dirty="0"/>
              <a:t>別</a:t>
            </a:r>
            <a:r>
              <a:rPr kumimoji="1" lang="ja-JP" altLang="en-US" dirty="0" smtClean="0"/>
              <a:t>の図を引っ張ってくるか自分で作る</a:t>
            </a:r>
            <a:endParaRPr kumimoji="1" lang="en-US" altLang="ja-JP" dirty="0" smtClean="0"/>
          </a:p>
          <a:p>
            <a:pPr lvl="2"/>
            <a:r>
              <a:rPr lang="en-US" altLang="ja-JP" dirty="0">
                <a:hlinkClick r:id="rId2"/>
              </a:rPr>
              <a:t>http://www2.it-shikaku.jp/top30.php?hidari=102-04-03.php&amp;migi=km102-04.php&amp;title=108.3%20%E3%83%A1%E3%83%BC%E3%83%AB%E8%BB%A2%E9%80%81%E3%82%A8%E3%83%BC%E3%82%B8%E3%82%A7%E3%83%B3%E3%83%88(MTA)%</a:t>
            </a:r>
            <a:r>
              <a:rPr lang="en-US" altLang="ja-JP" dirty="0" smtClean="0">
                <a:hlinkClick r:id="rId2"/>
              </a:rPr>
              <a:t>E3%81%AE%E5%9F%BA%E6%9C%AC</a:t>
            </a:r>
            <a:endParaRPr lang="en-US" altLang="ja-JP" dirty="0" smtClean="0"/>
          </a:p>
          <a:p>
            <a:pPr marL="685800" lvl="2" indent="0">
              <a:buNone/>
            </a:pPr>
            <a:r>
              <a:rPr lang="ja-JP" altLang="en-US" dirty="0"/>
              <a:t>　</a:t>
            </a:r>
            <a:r>
              <a:rPr lang="ja-JP" altLang="en-US" dirty="0" smtClean="0"/>
              <a:t>とかいいかもしれない</a:t>
            </a:r>
            <a:r>
              <a:rPr lang="en-US" altLang="ja-JP" dirty="0" smtClean="0"/>
              <a:t>.</a:t>
            </a:r>
          </a:p>
          <a:p>
            <a:pPr lvl="2"/>
            <a:r>
              <a:rPr lang="ja-JP" altLang="en-US" dirty="0"/>
              <a:t>送</a:t>
            </a:r>
            <a:r>
              <a:rPr lang="ja-JP" altLang="en-US" dirty="0" smtClean="0"/>
              <a:t>るときと受け取るときで図を分けたほうがいいかも</a:t>
            </a:r>
            <a:endParaRPr lang="en-US" altLang="ja-JP" dirty="0" smtClean="0"/>
          </a:p>
          <a:p>
            <a:r>
              <a:rPr lang="en-US" altLang="ja-JP" dirty="0" smtClean="0"/>
              <a:t>MRA, MSA</a:t>
            </a:r>
            <a:r>
              <a:rPr lang="ja-JP" altLang="en-US" dirty="0" smtClean="0"/>
              <a:t>の説明の追加</a:t>
            </a:r>
            <a:endParaRPr lang="en-US" altLang="ja-JP" dirty="0" smtClean="0"/>
          </a:p>
          <a:p>
            <a:r>
              <a:rPr lang="ja-JP" altLang="en-US" dirty="0" smtClean="0"/>
              <a:t>リモート</a:t>
            </a:r>
            <a:r>
              <a:rPr lang="en-US" altLang="ja-JP" dirty="0" smtClean="0"/>
              <a:t>MDA</a:t>
            </a:r>
            <a:r>
              <a:rPr lang="ja-JP" altLang="en-US" dirty="0" smtClean="0"/>
              <a:t>の説明の削除</a:t>
            </a:r>
            <a:endParaRPr lang="en-US" altLang="ja-JP" dirty="0" smtClean="0"/>
          </a:p>
          <a:p>
            <a:pPr lvl="1"/>
            <a:r>
              <a:rPr lang="ja-JP" altLang="en-US" dirty="0"/>
              <a:t>日本語</a:t>
            </a:r>
            <a:r>
              <a:rPr lang="ja-JP" altLang="en-US" dirty="0" smtClean="0"/>
              <a:t>のサイトの説明では二つ並べて書かれていることが多いが</a:t>
            </a:r>
            <a:r>
              <a:rPr lang="en-US" altLang="ja-JP" dirty="0" smtClean="0"/>
              <a:t>, </a:t>
            </a:r>
            <a:r>
              <a:rPr lang="ja-JP" altLang="en-US" dirty="0" smtClean="0"/>
              <a:t>英語のサイトではリモート</a:t>
            </a:r>
            <a:r>
              <a:rPr lang="en-US" altLang="ja-JP" dirty="0" smtClean="0"/>
              <a:t>MDA</a:t>
            </a:r>
            <a:r>
              <a:rPr lang="ja-JP" altLang="en-US" dirty="0" smtClean="0"/>
              <a:t>という言葉自体がほとんど使われず</a:t>
            </a:r>
            <a:r>
              <a:rPr lang="en-US" altLang="ja-JP" dirty="0" smtClean="0"/>
              <a:t>, MDA</a:t>
            </a:r>
            <a:r>
              <a:rPr lang="ja-JP" altLang="en-US" dirty="0" smtClean="0"/>
              <a:t>はローカルのことを指す</a:t>
            </a:r>
            <a:r>
              <a:rPr lang="ja-JP" altLang="en-US" sz="1400" dirty="0" smtClean="0"/>
              <a:t>らしい</a:t>
            </a:r>
            <a:endParaRPr lang="en-US" altLang="ja-JP" sz="1400" dirty="0" smtClean="0"/>
          </a:p>
          <a:p>
            <a:pPr lvl="1"/>
            <a:endParaRPr lang="en-US" altLang="ja-JP" dirty="0" smtClean="0"/>
          </a:p>
          <a:p>
            <a:pPr lvl="2"/>
            <a:endParaRPr lang="en-US" altLang="ja-JP" dirty="0" smtClean="0"/>
          </a:p>
        </p:txBody>
      </p:sp>
    </p:spTree>
    <p:extLst>
      <p:ext uri="{BB962C8B-B14F-4D97-AF65-F5344CB8AC3E}">
        <p14:creationId xmlns:p14="http://schemas.microsoft.com/office/powerpoint/2010/main" val="303640268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来年度に向けてのメモ</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SMTP</a:t>
            </a:r>
            <a:r>
              <a:rPr kumimoji="1" lang="ja-JP" altLang="en-US" dirty="0" smtClean="0"/>
              <a:t>の説明順序・内容の再考</a:t>
            </a:r>
            <a:endParaRPr kumimoji="1" lang="en-US" altLang="ja-JP" dirty="0" smtClean="0"/>
          </a:p>
          <a:p>
            <a:pPr lvl="1"/>
            <a:r>
              <a:rPr kumimoji="1" lang="ja-JP" altLang="en-US" dirty="0" smtClean="0"/>
              <a:t>概要を</a:t>
            </a:r>
            <a:r>
              <a:rPr lang="ja-JP" altLang="en-US" dirty="0" smtClean="0"/>
              <a:t>もう少し詳しくわかりやすく書く</a:t>
            </a:r>
            <a:endParaRPr lang="en-US" altLang="ja-JP" dirty="0" smtClean="0"/>
          </a:p>
          <a:p>
            <a:pPr lvl="2"/>
            <a:r>
              <a:rPr lang="ja-JP" altLang="en-US" dirty="0"/>
              <a:t>具体的</a:t>
            </a:r>
            <a:r>
              <a:rPr lang="ja-JP" altLang="en-US" dirty="0" smtClean="0"/>
              <a:t>にはスライド</a:t>
            </a:r>
            <a:r>
              <a:rPr lang="en-US" altLang="ja-JP" dirty="0" smtClean="0"/>
              <a:t>18</a:t>
            </a:r>
            <a:r>
              <a:rPr lang="ja-JP" altLang="en-US" dirty="0" smtClean="0"/>
              <a:t>枚目の「</a:t>
            </a:r>
            <a:r>
              <a:rPr lang="en-US" altLang="ja-JP" dirty="0" smtClean="0"/>
              <a:t>SMTP</a:t>
            </a:r>
            <a:r>
              <a:rPr lang="ja-JP" altLang="en-US" dirty="0" smtClean="0"/>
              <a:t>に</a:t>
            </a:r>
            <a:r>
              <a:rPr lang="ja-JP" altLang="en-US" dirty="0"/>
              <a:t>おけるメールの送受信</a:t>
            </a:r>
            <a:r>
              <a:rPr lang="ja-JP" altLang="en-US" dirty="0" smtClean="0"/>
              <a:t>」の内容をスライド</a:t>
            </a:r>
            <a:r>
              <a:rPr lang="en-US" altLang="ja-JP" dirty="0" smtClean="0"/>
              <a:t>15</a:t>
            </a:r>
            <a:r>
              <a:rPr lang="ja-JP" altLang="en-US" dirty="0" smtClean="0"/>
              <a:t>枚目の「</a:t>
            </a:r>
            <a:r>
              <a:rPr lang="en-US" altLang="ja-JP" dirty="0" smtClean="0"/>
              <a:t>SMTP</a:t>
            </a:r>
            <a:r>
              <a:rPr lang="ja-JP" altLang="en-US" dirty="0" smtClean="0"/>
              <a:t>とは」の次に持ってきて再構成すればよいかと思われる</a:t>
            </a:r>
            <a:endParaRPr lang="en-US" altLang="ja-JP" dirty="0" smtClean="0"/>
          </a:p>
          <a:p>
            <a:pPr lvl="1"/>
            <a:r>
              <a:rPr kumimoji="1" lang="en-US" altLang="ja-JP" dirty="0" smtClean="0"/>
              <a:t>SMTP</a:t>
            </a:r>
            <a:r>
              <a:rPr lang="ja-JP" altLang="en-US" dirty="0" smtClean="0"/>
              <a:t>エンベロープについてもう少し詳しく書く</a:t>
            </a:r>
            <a:endParaRPr lang="en-US" altLang="ja-JP" dirty="0" smtClean="0"/>
          </a:p>
          <a:p>
            <a:pPr lvl="2"/>
            <a:r>
              <a:rPr kumimoji="1" lang="ja-JP" altLang="en-US" dirty="0" smtClean="0"/>
              <a:t>なぜエンベロープとヘッダの情報が異なっていてもよいのかなど絶対突っ込まれるので書いておいたほうが無難かも</a:t>
            </a:r>
            <a:endParaRPr kumimoji="1" lang="en-US" altLang="ja-JP" dirty="0" smtClean="0"/>
          </a:p>
          <a:p>
            <a:pPr lvl="2"/>
            <a:endParaRPr lang="en-US" altLang="ja-JP" dirty="0"/>
          </a:p>
          <a:p>
            <a:pPr marL="0" indent="0">
              <a:buNone/>
            </a:pPr>
            <a:endParaRPr kumimoji="1" lang="en-US" altLang="ja-JP" dirty="0" smtClean="0"/>
          </a:p>
          <a:p>
            <a:pPr marL="0" indent="0">
              <a:buNone/>
            </a:pPr>
            <a:endParaRPr lang="en-US" altLang="ja-JP" dirty="0"/>
          </a:p>
          <a:p>
            <a:r>
              <a:rPr kumimoji="1" lang="en-US" altLang="ja-JP" dirty="0" smtClean="0"/>
              <a:t>26</a:t>
            </a:r>
            <a:r>
              <a:rPr kumimoji="1" lang="ja-JP" altLang="en-US" dirty="0" smtClean="0"/>
              <a:t>年度発表での反省は以上です</a:t>
            </a:r>
            <a:r>
              <a:rPr kumimoji="1" lang="en-US" altLang="ja-JP" dirty="0" smtClean="0"/>
              <a:t>. </a:t>
            </a:r>
            <a:r>
              <a:rPr kumimoji="1" lang="ja-JP" altLang="en-US" dirty="0" smtClean="0"/>
              <a:t>スライドについて疑問点などあれば村上</a:t>
            </a:r>
            <a:r>
              <a:rPr kumimoji="1" lang="en-US" altLang="ja-JP" dirty="0" smtClean="0"/>
              <a:t>(</a:t>
            </a:r>
            <a:r>
              <a:rPr kumimoji="1" lang="ja-JP" altLang="en-US" dirty="0" smtClean="0"/>
              <a:t>美</a:t>
            </a:r>
            <a:r>
              <a:rPr kumimoji="1" lang="en-US" altLang="ja-JP" dirty="0" smtClean="0"/>
              <a:t>)</a:t>
            </a:r>
            <a:r>
              <a:rPr kumimoji="1" lang="ja-JP" altLang="en-US" dirty="0" err="1" smtClean="0"/>
              <a:t>まで</a:t>
            </a:r>
            <a:r>
              <a:rPr kumimoji="1" lang="ja-JP" altLang="en-US" dirty="0" smtClean="0"/>
              <a:t>どうぞ</a:t>
            </a:r>
            <a:r>
              <a:rPr kumimoji="1" lang="en-US" altLang="ja-JP" dirty="0" smtClean="0"/>
              <a:t>.</a:t>
            </a:r>
          </a:p>
          <a:p>
            <a:endParaRPr kumimoji="1" lang="en-US" altLang="ja-JP" dirty="0" smtClean="0"/>
          </a:p>
        </p:txBody>
      </p:sp>
    </p:spTree>
    <p:extLst>
      <p:ext uri="{BB962C8B-B14F-4D97-AF65-F5344CB8AC3E}">
        <p14:creationId xmlns:p14="http://schemas.microsoft.com/office/powerpoint/2010/main" val="18248576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手紙の大まかな流れ</a:t>
            </a:r>
            <a:endParaRPr kumimoji="1" lang="ja-JP" altLang="en-US" dirty="0"/>
          </a:p>
        </p:txBody>
      </p:sp>
      <p:sp>
        <p:nvSpPr>
          <p:cNvPr id="3" name="コンテンツ プレースホルダー 2"/>
          <p:cNvSpPr>
            <a:spLocks noGrp="1"/>
          </p:cNvSpPr>
          <p:nvPr>
            <p:ph idx="1"/>
          </p:nvPr>
        </p:nvSpPr>
        <p:spPr>
          <a:xfrm>
            <a:off x="512858" y="1069912"/>
            <a:ext cx="8119872" cy="5059362"/>
          </a:xfrm>
        </p:spPr>
        <p:txBody>
          <a:bodyPr/>
          <a:lstStyle/>
          <a:p>
            <a:pPr marL="457200" indent="-457200">
              <a:buFont typeface="+mj-lt"/>
              <a:buAutoNum type="arabicPeriod"/>
            </a:pPr>
            <a:endParaRPr lang="en-US" altLang="ja-JP" dirty="0" smtClean="0"/>
          </a:p>
          <a:p>
            <a:pPr marL="457200" indent="-457200">
              <a:buFont typeface="+mj-lt"/>
              <a:buAutoNum type="arabicPeriod"/>
            </a:pPr>
            <a:r>
              <a:rPr lang="ja-JP" altLang="en-US" dirty="0" smtClean="0"/>
              <a:t>自分</a:t>
            </a:r>
            <a:r>
              <a:rPr lang="ja-JP" altLang="en-US" dirty="0"/>
              <a:t>が手紙を</a:t>
            </a:r>
            <a:r>
              <a:rPr lang="ja-JP" altLang="en-US" dirty="0" smtClean="0"/>
              <a:t>書きます</a:t>
            </a:r>
            <a:endParaRPr lang="en-US" altLang="ja-JP" dirty="0" smtClean="0"/>
          </a:p>
          <a:p>
            <a:pPr marL="457200" indent="-457200">
              <a:buFont typeface="+mj-lt"/>
              <a:buAutoNum type="arabicPeriod"/>
            </a:pPr>
            <a:r>
              <a:rPr lang="ja-JP" altLang="en-US" dirty="0" smtClean="0"/>
              <a:t>ポスト</a:t>
            </a:r>
            <a:r>
              <a:rPr lang="ja-JP" altLang="en-US" dirty="0"/>
              <a:t>へ投函</a:t>
            </a:r>
            <a:r>
              <a:rPr lang="ja-JP" altLang="en-US" dirty="0" smtClean="0"/>
              <a:t>します</a:t>
            </a:r>
            <a:endParaRPr lang="en-US" altLang="ja-JP" dirty="0" smtClean="0"/>
          </a:p>
          <a:p>
            <a:pPr marL="457200" indent="-457200">
              <a:buFont typeface="+mj-lt"/>
              <a:buAutoNum type="arabicPeriod"/>
            </a:pPr>
            <a:r>
              <a:rPr lang="ja-JP" altLang="en-US" dirty="0" smtClean="0"/>
              <a:t>投函</a:t>
            </a:r>
            <a:r>
              <a:rPr lang="ja-JP" altLang="en-US" dirty="0"/>
              <a:t>されたものは地元の郵便局へ</a:t>
            </a:r>
            <a:r>
              <a:rPr lang="ja-JP" altLang="en-US" dirty="0" smtClean="0"/>
              <a:t>集められます</a:t>
            </a:r>
            <a:endParaRPr lang="en-US" altLang="ja-JP" dirty="0" smtClean="0"/>
          </a:p>
          <a:p>
            <a:pPr marL="457200" indent="-457200">
              <a:buFont typeface="+mj-lt"/>
              <a:buAutoNum type="arabicPeriod"/>
            </a:pPr>
            <a:r>
              <a:rPr lang="ja-JP" altLang="en-US" dirty="0" smtClean="0"/>
              <a:t>地元</a:t>
            </a:r>
            <a:r>
              <a:rPr lang="ja-JP" altLang="en-US" dirty="0"/>
              <a:t>の郵便局から、宛先の地域</a:t>
            </a:r>
            <a:r>
              <a:rPr lang="ja-JP" altLang="en-US" dirty="0" smtClean="0"/>
              <a:t>の郵便局</a:t>
            </a:r>
            <a:r>
              <a:rPr lang="ja-JP" altLang="en-US" dirty="0" smtClean="0"/>
              <a:t>へ配達されます</a:t>
            </a:r>
            <a:endParaRPr lang="en-US" altLang="ja-JP" dirty="0"/>
          </a:p>
          <a:p>
            <a:pPr marL="457200" indent="-457200">
              <a:buFont typeface="+mj-lt"/>
              <a:buAutoNum type="arabicPeriod"/>
            </a:pPr>
            <a:r>
              <a:rPr lang="ja-JP" altLang="en-US" dirty="0" smtClean="0"/>
              <a:t>そこ</a:t>
            </a:r>
            <a:r>
              <a:rPr lang="ja-JP" altLang="en-US" dirty="0"/>
              <a:t>で私書箱へ</a:t>
            </a:r>
            <a:r>
              <a:rPr lang="ja-JP" altLang="en-US" dirty="0" smtClean="0"/>
              <a:t>割り振られます</a:t>
            </a:r>
            <a:endParaRPr lang="en-US" altLang="ja-JP" dirty="0" smtClean="0"/>
          </a:p>
          <a:p>
            <a:pPr marL="457200" indent="-457200">
              <a:buFont typeface="+mj-lt"/>
              <a:buAutoNum type="arabicPeriod"/>
            </a:pPr>
            <a:r>
              <a:rPr lang="ja-JP" altLang="en-US" dirty="0" smtClean="0"/>
              <a:t>相手</a:t>
            </a:r>
            <a:r>
              <a:rPr lang="ja-JP" altLang="en-US" dirty="0"/>
              <a:t>が取りにきます</a:t>
            </a:r>
          </a:p>
          <a:p>
            <a:pPr marL="457200" indent="-457200">
              <a:buFont typeface="+mj-lt"/>
              <a:buAutoNum type="arabicPeriod"/>
            </a:pPr>
            <a:endParaRPr kumimoji="1" lang="ja-JP" altLang="en-US" dirty="0"/>
          </a:p>
        </p:txBody>
      </p:sp>
    </p:spTree>
    <p:extLst>
      <p:ext uri="{BB962C8B-B14F-4D97-AF65-F5344CB8AC3E}">
        <p14:creationId xmlns:p14="http://schemas.microsoft.com/office/powerpoint/2010/main" val="35855270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メール</a:t>
            </a:r>
            <a:r>
              <a:rPr lang="ja-JP" altLang="en-US" dirty="0"/>
              <a:t>送受信</a:t>
            </a:r>
            <a:r>
              <a:rPr lang="ja-JP" altLang="en-US" dirty="0" smtClean="0"/>
              <a:t>のおおまかな流れ</a:t>
            </a:r>
            <a:endParaRPr kumimoji="1" lang="ja-JP" altLang="en-US" dirty="0"/>
          </a:p>
        </p:txBody>
      </p:sp>
      <p:pic>
        <p:nvPicPr>
          <p:cNvPr id="4" name="Picture 4" descr="mail_transfer.gif&#10;SIZE:524x247(47.0KB)"/>
          <p:cNvPicPr>
            <a:picLocks noGrp="1" noChangeAspect="1" noChangeArrowheads="1"/>
          </p:cNvPicPr>
          <p:nvPr>
            <p:ph idx="1"/>
          </p:nvPr>
        </p:nvPicPr>
        <p:blipFill>
          <a:blip r:embed="rId2" cstate="print"/>
          <a:srcRect/>
          <a:stretch>
            <a:fillRect/>
          </a:stretch>
        </p:blipFill>
        <p:spPr bwMode="auto">
          <a:xfrm>
            <a:off x="1042348" y="1158918"/>
            <a:ext cx="7060892" cy="3328321"/>
          </a:xfrm>
          <a:prstGeom prst="rect">
            <a:avLst/>
          </a:prstGeom>
          <a:noFill/>
        </p:spPr>
      </p:pic>
      <p:sp>
        <p:nvSpPr>
          <p:cNvPr id="6" name="テキスト ボックス 5"/>
          <p:cNvSpPr txBox="1"/>
          <p:nvPr/>
        </p:nvSpPr>
        <p:spPr>
          <a:xfrm>
            <a:off x="1180679" y="4852407"/>
            <a:ext cx="6784230" cy="1200329"/>
          </a:xfrm>
          <a:prstGeom prst="rect">
            <a:avLst/>
          </a:prstGeom>
          <a:noFill/>
        </p:spPr>
        <p:txBody>
          <a:bodyPr wrap="none" rtlCol="0">
            <a:spAutoFit/>
          </a:bodyPr>
          <a:lstStyle/>
          <a:p>
            <a:pPr>
              <a:buFont typeface="Arial" pitchFamily="34" charset="0"/>
              <a:buChar char="•"/>
            </a:pPr>
            <a:r>
              <a:rPr lang="ja-JP" altLang="en-US" dirty="0" smtClean="0"/>
              <a:t> </a:t>
            </a:r>
            <a:r>
              <a:rPr lang="ja-JP" altLang="en-US" dirty="0" smtClean="0">
                <a:latin typeface="+mn-ea"/>
              </a:rPr>
              <a:t>送信者はメールソフトを使ってメールをメールサーバに送る</a:t>
            </a:r>
            <a:endParaRPr lang="en-US" altLang="ja-JP" dirty="0" smtClean="0">
              <a:latin typeface="+mn-ea"/>
            </a:endParaRPr>
          </a:p>
          <a:p>
            <a:pPr>
              <a:buFont typeface="Arial" pitchFamily="34" charset="0"/>
              <a:buChar char="•"/>
            </a:pPr>
            <a:r>
              <a:rPr kumimoji="1" lang="en-US" altLang="ja-JP" dirty="0" smtClean="0">
                <a:latin typeface="+mn-ea"/>
              </a:rPr>
              <a:t> </a:t>
            </a:r>
            <a:r>
              <a:rPr kumimoji="1" lang="ja-JP" altLang="en-US" dirty="0" smtClean="0">
                <a:latin typeface="+mn-ea"/>
              </a:rPr>
              <a:t>宛先アドレスを</a:t>
            </a:r>
            <a:r>
              <a:rPr lang="ja-JP" altLang="en-US" dirty="0" smtClean="0">
                <a:latin typeface="+mn-ea"/>
              </a:rPr>
              <a:t>管理する</a:t>
            </a:r>
            <a:r>
              <a:rPr kumimoji="1" lang="ja-JP" altLang="en-US" dirty="0" smtClean="0">
                <a:latin typeface="+mn-ea"/>
              </a:rPr>
              <a:t>メールサーバへメールを転送する</a:t>
            </a:r>
            <a:endParaRPr kumimoji="1" lang="en-US" altLang="ja-JP" dirty="0" smtClean="0">
              <a:latin typeface="+mn-ea"/>
            </a:endParaRPr>
          </a:p>
          <a:p>
            <a:pPr>
              <a:buFont typeface="Arial" pitchFamily="34" charset="0"/>
              <a:buChar char="•"/>
            </a:pPr>
            <a:r>
              <a:rPr lang="en-US" altLang="ja-JP" dirty="0" smtClean="0">
                <a:latin typeface="+mn-ea"/>
              </a:rPr>
              <a:t> </a:t>
            </a:r>
            <a:r>
              <a:rPr lang="ja-JP" altLang="en-US" dirty="0" smtClean="0">
                <a:latin typeface="+mn-ea"/>
              </a:rPr>
              <a:t>受信者は自分のメールサーバに受信メールの有無を問い合わせる</a:t>
            </a:r>
            <a:endParaRPr lang="en-US" altLang="ja-JP" dirty="0" smtClean="0">
              <a:latin typeface="+mn-ea"/>
            </a:endParaRPr>
          </a:p>
          <a:p>
            <a:pPr>
              <a:buFont typeface="Arial" pitchFamily="34" charset="0"/>
              <a:buChar char="•"/>
            </a:pPr>
            <a:r>
              <a:rPr kumimoji="1" lang="en-US" altLang="ja-JP" dirty="0" smtClean="0">
                <a:latin typeface="+mn-ea"/>
              </a:rPr>
              <a:t> </a:t>
            </a:r>
            <a:r>
              <a:rPr lang="ja-JP" altLang="en-US" dirty="0" smtClean="0">
                <a:latin typeface="+mn-ea"/>
              </a:rPr>
              <a:t>受信メールが有れば、そのメールを受信 する</a:t>
            </a:r>
            <a:endParaRPr kumimoji="1" lang="ja-JP" altLang="en-US" dirty="0">
              <a:latin typeface="+mn-ea"/>
            </a:endParaRPr>
          </a:p>
        </p:txBody>
      </p:sp>
      <p:sp>
        <p:nvSpPr>
          <p:cNvPr id="7" name="テキスト ボックス 6"/>
          <p:cNvSpPr txBox="1"/>
          <p:nvPr/>
        </p:nvSpPr>
        <p:spPr>
          <a:xfrm>
            <a:off x="4080172" y="4487239"/>
            <a:ext cx="4716356" cy="307777"/>
          </a:xfrm>
          <a:prstGeom prst="rect">
            <a:avLst/>
          </a:prstGeom>
          <a:noFill/>
        </p:spPr>
        <p:txBody>
          <a:bodyPr wrap="none" rtlCol="0">
            <a:spAutoFit/>
          </a:bodyPr>
          <a:lstStyle/>
          <a:p>
            <a:r>
              <a:rPr lang="en-GB" altLang="ja-JP" sz="1400" dirty="0" smtClean="0"/>
              <a:t>http://linuxexpert.ne.jp/modules/pukiwiki/46.html</a:t>
            </a:r>
            <a:endParaRPr kumimoji="1" lang="ja-JP" altLang="en-US" sz="1400" dirty="0"/>
          </a:p>
        </p:txBody>
      </p:sp>
    </p:spTree>
    <p:extLst>
      <p:ext uri="{BB962C8B-B14F-4D97-AF65-F5344CB8AC3E}">
        <p14:creationId xmlns:p14="http://schemas.microsoft.com/office/powerpoint/2010/main" val="24302370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smtClean="0"/>
              <a:t>MUA, MTA, MDA</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15888482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MUA </a:t>
            </a:r>
            <a:r>
              <a:rPr kumimoji="1" lang="ja-JP" altLang="en-US" dirty="0" smtClean="0"/>
              <a:t>とは</a:t>
            </a:r>
            <a:endParaRPr kumimoji="1" lang="ja-JP" altLang="en-US" dirty="0"/>
          </a:p>
        </p:txBody>
      </p:sp>
      <p:grpSp>
        <p:nvGrpSpPr>
          <p:cNvPr id="5" name="グループ化 4"/>
          <p:cNvGrpSpPr/>
          <p:nvPr/>
        </p:nvGrpSpPr>
        <p:grpSpPr>
          <a:xfrm>
            <a:off x="524603" y="1459939"/>
            <a:ext cx="8096381" cy="4151291"/>
            <a:chOff x="611560" y="2177774"/>
            <a:chExt cx="8096381" cy="4151291"/>
          </a:xfrm>
        </p:grpSpPr>
        <p:sp>
          <p:nvSpPr>
            <p:cNvPr id="6" name="テキスト ボックス 5"/>
            <p:cNvSpPr txBox="1"/>
            <p:nvPr/>
          </p:nvSpPr>
          <p:spPr>
            <a:xfrm>
              <a:off x="4499992" y="6021288"/>
              <a:ext cx="3960440" cy="307777"/>
            </a:xfrm>
            <a:prstGeom prst="rect">
              <a:avLst/>
            </a:prstGeom>
            <a:noFill/>
          </p:spPr>
          <p:txBody>
            <a:bodyPr wrap="square" rtlCol="0">
              <a:spAutoFit/>
            </a:bodyPr>
            <a:lstStyle/>
            <a:p>
              <a:r>
                <a:rPr lang="en-GB" altLang="ja-JP" sz="1400" dirty="0" smtClean="0">
                  <a:solidFill>
                    <a:prstClr val="black"/>
                  </a:solidFill>
                </a:rPr>
                <a:t>http://linuxexpert.ne.jp/modules/pukiwiki/46.html</a:t>
              </a:r>
              <a:endParaRPr lang="ja-JP" altLang="en-US" sz="1400" dirty="0">
                <a:solidFill>
                  <a:prstClr val="black"/>
                </a:solidFill>
              </a:endParaRPr>
            </a:p>
          </p:txBody>
        </p:sp>
        <p:grpSp>
          <p:nvGrpSpPr>
            <p:cNvPr id="7" name="グループ化 6"/>
            <p:cNvGrpSpPr/>
            <p:nvPr/>
          </p:nvGrpSpPr>
          <p:grpSpPr>
            <a:xfrm>
              <a:off x="611560" y="2177774"/>
              <a:ext cx="8096381" cy="3816424"/>
              <a:chOff x="611560" y="2177774"/>
              <a:chExt cx="8096381" cy="3816424"/>
            </a:xfrm>
          </p:grpSpPr>
          <p:grpSp>
            <p:nvGrpSpPr>
              <p:cNvPr id="8" name="グループ化 7"/>
              <p:cNvGrpSpPr/>
              <p:nvPr/>
            </p:nvGrpSpPr>
            <p:grpSpPr>
              <a:xfrm>
                <a:off x="611560" y="2177774"/>
                <a:ext cx="8096381" cy="3816424"/>
                <a:chOff x="611560" y="2177774"/>
                <a:chExt cx="8096381" cy="3816424"/>
              </a:xfrm>
            </p:grpSpPr>
            <p:pic>
              <p:nvPicPr>
                <p:cNvPr id="10" name="Picture 4" descr="mail_transfer.gif&#10;SIZE:524x247(47.0KB)"/>
                <p:cNvPicPr>
                  <a:picLocks noChangeAspect="1" noChangeArrowheads="1"/>
                </p:cNvPicPr>
                <p:nvPr/>
              </p:nvPicPr>
              <p:blipFill>
                <a:blip r:embed="rId2" cstate="print"/>
                <a:srcRect/>
                <a:stretch>
                  <a:fillRect/>
                </a:stretch>
              </p:blipFill>
              <p:spPr bwMode="auto">
                <a:xfrm>
                  <a:off x="611560" y="2177774"/>
                  <a:ext cx="8096381" cy="3816424"/>
                </a:xfrm>
                <a:prstGeom prst="rect">
                  <a:avLst/>
                </a:prstGeom>
                <a:noFill/>
              </p:spPr>
            </p:pic>
            <p:sp>
              <p:nvSpPr>
                <p:cNvPr id="11" name="角丸四角形 10"/>
                <p:cNvSpPr/>
                <p:nvPr/>
              </p:nvSpPr>
              <p:spPr>
                <a:xfrm>
                  <a:off x="1187624" y="3068960"/>
                  <a:ext cx="864096" cy="72008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3068960"/>
                <a:ext cx="9017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Tree>
    <p:extLst>
      <p:ext uri="{BB962C8B-B14F-4D97-AF65-F5344CB8AC3E}">
        <p14:creationId xmlns:p14="http://schemas.microsoft.com/office/powerpoint/2010/main" val="10485277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MUA </a:t>
            </a:r>
            <a:r>
              <a:rPr kumimoji="1" lang="ja-JP" altLang="en-US" dirty="0" smtClean="0"/>
              <a:t>とは</a:t>
            </a:r>
            <a:endParaRPr kumimoji="1" lang="ja-JP" altLang="en-US" dirty="0"/>
          </a:p>
        </p:txBody>
      </p:sp>
      <p:sp>
        <p:nvSpPr>
          <p:cNvPr id="3" name="コンテンツ プレースホルダー 2"/>
          <p:cNvSpPr>
            <a:spLocks noGrp="1"/>
          </p:cNvSpPr>
          <p:nvPr>
            <p:ph idx="1"/>
          </p:nvPr>
        </p:nvSpPr>
        <p:spPr/>
        <p:txBody>
          <a:bodyPr/>
          <a:lstStyle/>
          <a:p>
            <a:r>
              <a:rPr lang="en-US" altLang="ja-JP" dirty="0"/>
              <a:t>MUA ( Mail User Agent )</a:t>
            </a:r>
          </a:p>
          <a:p>
            <a:pPr lvl="1"/>
            <a:r>
              <a:rPr lang="ja-JP" altLang="en-US" dirty="0"/>
              <a:t>ユーザーがメールを扱うためのプログラム</a:t>
            </a:r>
          </a:p>
          <a:p>
            <a:pPr lvl="2"/>
            <a:r>
              <a:rPr lang="ja-JP" altLang="en-US" dirty="0"/>
              <a:t>メールの閲覧、作成</a:t>
            </a:r>
          </a:p>
          <a:p>
            <a:pPr lvl="2"/>
            <a:r>
              <a:rPr lang="ja-JP" altLang="en-US" dirty="0"/>
              <a:t>メールの</a:t>
            </a:r>
            <a:r>
              <a:rPr lang="ja-JP" altLang="en-US" dirty="0" smtClean="0"/>
              <a:t>送受信</a:t>
            </a:r>
            <a:endParaRPr lang="ja-JP" altLang="en-US" dirty="0"/>
          </a:p>
          <a:p>
            <a:pPr lvl="1"/>
            <a:r>
              <a:rPr lang="ja-JP" altLang="en-US" dirty="0"/>
              <a:t>例として   </a:t>
            </a:r>
            <a:r>
              <a:rPr lang="en-US" altLang="ja-JP" dirty="0"/>
              <a:t>Thunderbird, Outlook </a:t>
            </a:r>
            <a:r>
              <a:rPr lang="en-US" altLang="ja-JP" dirty="0"/>
              <a:t>Express, Becky</a:t>
            </a:r>
            <a:r>
              <a:rPr lang="en-US" altLang="ja-JP" dirty="0" smtClean="0"/>
              <a:t>! ...</a:t>
            </a:r>
            <a:r>
              <a:rPr lang="en-US" altLang="ja-JP" dirty="0"/>
              <a:t>etc.</a:t>
            </a:r>
          </a:p>
          <a:p>
            <a:endParaRPr lang="en-US" altLang="ja-JP" dirty="0"/>
          </a:p>
          <a:p>
            <a:r>
              <a:rPr lang="ja-JP" altLang="en-US" dirty="0" smtClean="0"/>
              <a:t>手紙</a:t>
            </a:r>
            <a:r>
              <a:rPr lang="ja-JP" altLang="en-US" dirty="0"/>
              <a:t>を送る</a:t>
            </a:r>
            <a:r>
              <a:rPr lang="ja-JP" altLang="en-US" dirty="0" smtClean="0"/>
              <a:t>場合</a:t>
            </a:r>
            <a:endParaRPr lang="ja-JP" altLang="en-US" dirty="0"/>
          </a:p>
          <a:p>
            <a:pPr marL="642938" lvl="1" indent="-342900"/>
            <a:r>
              <a:rPr lang="ja-JP" altLang="en-US" dirty="0" smtClean="0"/>
              <a:t>手紙</a:t>
            </a:r>
            <a:r>
              <a:rPr lang="ja-JP" altLang="en-US" dirty="0"/>
              <a:t>を書いたり、受け取った手紙を管理したりする</a:t>
            </a:r>
            <a:r>
              <a:rPr lang="ja-JP" altLang="en-US" dirty="0" smtClean="0"/>
              <a:t>役割</a:t>
            </a:r>
            <a:endParaRPr lang="en-US" altLang="ja-JP" dirty="0" smtClean="0"/>
          </a:p>
          <a:p>
            <a:pPr marL="642938" lvl="1" indent="-342900"/>
            <a:r>
              <a:rPr lang="ja-JP" altLang="en-US" dirty="0" smtClean="0"/>
              <a:t>書いた</a:t>
            </a:r>
            <a:r>
              <a:rPr lang="ja-JP" altLang="en-US" dirty="0"/>
              <a:t>手紙を郵便局のポストに投函する</a:t>
            </a:r>
            <a:r>
              <a:rPr lang="ja-JP" altLang="en-US" dirty="0" smtClean="0"/>
              <a:t>役割</a:t>
            </a:r>
          </a:p>
          <a:p>
            <a:pPr marL="642938" lvl="1" indent="-342900"/>
            <a:r>
              <a:rPr lang="ja-JP" altLang="en-US" dirty="0" smtClean="0"/>
              <a:t>郵便局から手紙を取ってくる役割</a:t>
            </a:r>
          </a:p>
          <a:p>
            <a:pPr lvl="1"/>
            <a:endParaRPr kumimoji="1" lang="ja-JP" altLang="en-US" dirty="0"/>
          </a:p>
        </p:txBody>
      </p:sp>
    </p:spTree>
    <p:extLst>
      <p:ext uri="{BB962C8B-B14F-4D97-AF65-F5344CB8AC3E}">
        <p14:creationId xmlns:p14="http://schemas.microsoft.com/office/powerpoint/2010/main" val="39891909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MTA </a:t>
            </a:r>
            <a:r>
              <a:rPr kumimoji="1" lang="ja-JP" altLang="en-US" dirty="0" smtClean="0"/>
              <a:t>とは</a:t>
            </a:r>
            <a:endParaRPr kumimoji="1" lang="ja-JP" altLang="en-US" dirty="0"/>
          </a:p>
        </p:txBody>
      </p:sp>
      <p:pic>
        <p:nvPicPr>
          <p:cNvPr id="7" name="Picture 4" descr="mail_transfer.gif&#10;SIZE:524x247(47.0KB)"/>
          <p:cNvPicPr>
            <a:picLocks noGrp="1" noChangeAspect="1" noChangeArrowheads="1"/>
          </p:cNvPicPr>
          <p:nvPr>
            <p:ph idx="1"/>
          </p:nvPr>
        </p:nvPicPr>
        <p:blipFill>
          <a:blip r:embed="rId2" cstate="print"/>
          <a:srcRect/>
          <a:stretch>
            <a:fillRect/>
          </a:stretch>
        </p:blipFill>
        <p:spPr bwMode="auto">
          <a:xfrm>
            <a:off x="835843" y="1737360"/>
            <a:ext cx="7473901" cy="3523003"/>
          </a:xfrm>
          <a:prstGeom prst="rect">
            <a:avLst/>
          </a:prstGeom>
          <a:noFill/>
        </p:spPr>
      </p:pic>
      <p:grpSp>
        <p:nvGrpSpPr>
          <p:cNvPr id="15" name="グループ化 14"/>
          <p:cNvGrpSpPr/>
          <p:nvPr/>
        </p:nvGrpSpPr>
        <p:grpSpPr>
          <a:xfrm>
            <a:off x="524603" y="1459939"/>
            <a:ext cx="8096381" cy="4151291"/>
            <a:chOff x="524603" y="1459939"/>
            <a:chExt cx="8096381" cy="4151291"/>
          </a:xfrm>
        </p:grpSpPr>
        <p:sp>
          <p:nvSpPr>
            <p:cNvPr id="9" name="テキスト ボックス 8"/>
            <p:cNvSpPr txBox="1"/>
            <p:nvPr/>
          </p:nvSpPr>
          <p:spPr>
            <a:xfrm>
              <a:off x="4413035" y="5303453"/>
              <a:ext cx="3960440" cy="307777"/>
            </a:xfrm>
            <a:prstGeom prst="rect">
              <a:avLst/>
            </a:prstGeom>
            <a:noFill/>
          </p:spPr>
          <p:txBody>
            <a:bodyPr wrap="square" rtlCol="0">
              <a:spAutoFit/>
            </a:bodyPr>
            <a:lstStyle/>
            <a:p>
              <a:r>
                <a:rPr lang="en-GB" altLang="ja-JP" sz="1400" dirty="0" smtClean="0">
                  <a:solidFill>
                    <a:prstClr val="black"/>
                  </a:solidFill>
                </a:rPr>
                <a:t>http://linuxexpert.ne.jp/modules/pukiwiki/46.html</a:t>
              </a:r>
              <a:endParaRPr lang="ja-JP" altLang="en-US" sz="1400" dirty="0">
                <a:solidFill>
                  <a:prstClr val="black"/>
                </a:solidFill>
              </a:endParaRPr>
            </a:p>
          </p:txBody>
        </p:sp>
        <p:grpSp>
          <p:nvGrpSpPr>
            <p:cNvPr id="10" name="グループ化 9"/>
            <p:cNvGrpSpPr/>
            <p:nvPr/>
          </p:nvGrpSpPr>
          <p:grpSpPr>
            <a:xfrm>
              <a:off x="524603" y="1459939"/>
              <a:ext cx="8096381" cy="3816424"/>
              <a:chOff x="611560" y="2177774"/>
              <a:chExt cx="8096381" cy="3816424"/>
            </a:xfrm>
          </p:grpSpPr>
          <p:grpSp>
            <p:nvGrpSpPr>
              <p:cNvPr id="11" name="グループ化 10"/>
              <p:cNvGrpSpPr/>
              <p:nvPr/>
            </p:nvGrpSpPr>
            <p:grpSpPr>
              <a:xfrm>
                <a:off x="611560" y="2177774"/>
                <a:ext cx="8096381" cy="3816424"/>
                <a:chOff x="611560" y="2177774"/>
                <a:chExt cx="8096381" cy="3816424"/>
              </a:xfrm>
            </p:grpSpPr>
            <p:pic>
              <p:nvPicPr>
                <p:cNvPr id="13" name="Picture 4" descr="mail_transfer.gif&#10;SIZE:524x247(47.0KB)"/>
                <p:cNvPicPr>
                  <a:picLocks noChangeAspect="1" noChangeArrowheads="1"/>
                </p:cNvPicPr>
                <p:nvPr/>
              </p:nvPicPr>
              <p:blipFill>
                <a:blip r:embed="rId2" cstate="print"/>
                <a:srcRect/>
                <a:stretch>
                  <a:fillRect/>
                </a:stretch>
              </p:blipFill>
              <p:spPr bwMode="auto">
                <a:xfrm>
                  <a:off x="611560" y="2177774"/>
                  <a:ext cx="8096381" cy="3816424"/>
                </a:xfrm>
                <a:prstGeom prst="rect">
                  <a:avLst/>
                </a:prstGeom>
                <a:noFill/>
              </p:spPr>
            </p:pic>
            <p:sp>
              <p:nvSpPr>
                <p:cNvPr id="14" name="角丸四角形 13"/>
                <p:cNvSpPr/>
                <p:nvPr/>
              </p:nvSpPr>
              <p:spPr>
                <a:xfrm>
                  <a:off x="3007280" y="2930683"/>
                  <a:ext cx="864096" cy="566928"/>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87432" y="2866675"/>
                <a:ext cx="901700" cy="6309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Tree>
    <p:extLst>
      <p:ext uri="{BB962C8B-B14F-4D97-AF65-F5344CB8AC3E}">
        <p14:creationId xmlns:p14="http://schemas.microsoft.com/office/powerpoint/2010/main" val="2597112752"/>
      </p:ext>
    </p:extLst>
  </p:cSld>
  <p:clrMapOvr>
    <a:masterClrMapping/>
  </p:clrMapOvr>
  <p:timing>
    <p:tnLst>
      <p:par>
        <p:cTn id="1" dur="indefinite" restart="never" nodeType="tmRoot"/>
      </p:par>
    </p:tnLst>
  </p:timing>
</p:sld>
</file>

<file path=ppt/theme/theme1.xml><?xml version="1.0" encoding="utf-8"?>
<a:theme xmlns:a="http://schemas.openxmlformats.org/drawingml/2006/main" name="itpassテーマ">
  <a:themeElements>
    <a:clrScheme name="">
      <a:dk1>
        <a:srgbClr val="000000"/>
      </a:dk1>
      <a:lt1>
        <a:srgbClr val="0080FF"/>
      </a:lt1>
      <a:dk2>
        <a:srgbClr val="FFFFFF"/>
      </a:dk2>
      <a:lt2>
        <a:srgbClr val="B3B3B3"/>
      </a:lt2>
      <a:accent1>
        <a:srgbClr val="0080FF"/>
      </a:accent1>
      <a:accent2>
        <a:srgbClr val="004080"/>
      </a:accent2>
      <a:accent3>
        <a:srgbClr val="AAC0FF"/>
      </a:accent3>
      <a:accent4>
        <a:srgbClr val="000000"/>
      </a:accent4>
      <a:accent5>
        <a:srgbClr val="AAC0FF"/>
      </a:accent5>
      <a:accent6>
        <a:srgbClr val="003973"/>
      </a:accent6>
      <a:hlink>
        <a:srgbClr val="0000FF"/>
      </a:hlink>
      <a:folHlink>
        <a:srgbClr val="800040"/>
      </a:folHlink>
    </a:clrScheme>
    <a:fontScheme name="Office ​​テーマ">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テーマ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テーマ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テーマ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テーマ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テーマ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テーマ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テーマ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テーマ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itpassテーマ" id="{AD6FD5C6-7C1F-4711-9AAC-A02513E4E198}" vid="{4103CEA1-05DA-4FD0-9AE1-81D87D2938F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itpassテーマ</Template>
  <TotalTime>1099</TotalTime>
  <Words>1474</Words>
  <Application>Microsoft Office PowerPoint</Application>
  <PresentationFormat>画面に合わせる (4:3)</PresentationFormat>
  <Paragraphs>260</Paragraphs>
  <Slides>34</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34</vt:i4>
      </vt:variant>
    </vt:vector>
  </HeadingPairs>
  <TitlesOfParts>
    <vt:vector size="41" baseType="lpstr">
      <vt:lpstr>IPA Pゴシック</vt:lpstr>
      <vt:lpstr>ＭＳ Ｐゴシック</vt:lpstr>
      <vt:lpstr>Arial</vt:lpstr>
      <vt:lpstr>Calibri</vt:lpstr>
      <vt:lpstr>Tahoma</vt:lpstr>
      <vt:lpstr>Wingdings</vt:lpstr>
      <vt:lpstr>itpassテーマ</vt:lpstr>
      <vt:lpstr>メールサーバとメールの配送の仕組み</vt:lpstr>
      <vt:lpstr>目次</vt:lpstr>
      <vt:lpstr>メール送受信の大まかな流れ</vt:lpstr>
      <vt:lpstr>手紙の大まかな流れ</vt:lpstr>
      <vt:lpstr>メール送受信のおおまかな流れ</vt:lpstr>
      <vt:lpstr>MUA, MTA, MDA</vt:lpstr>
      <vt:lpstr>MUA とは</vt:lpstr>
      <vt:lpstr>MUA とは</vt:lpstr>
      <vt:lpstr>MTA とは</vt:lpstr>
      <vt:lpstr>MTA とは</vt:lpstr>
      <vt:lpstr>MDA とは</vt:lpstr>
      <vt:lpstr>MDA とは</vt:lpstr>
      <vt:lpstr>メールの送受信とプロトコル</vt:lpstr>
      <vt:lpstr>プロトコルとは</vt:lpstr>
      <vt:lpstr>SMTP　とは</vt:lpstr>
      <vt:lpstr>SMTP　通信で転送されるメールの構造</vt:lpstr>
      <vt:lpstr>PowerPoint プレゼンテーション</vt:lpstr>
      <vt:lpstr>SMTP　におけるメールの送受信</vt:lpstr>
      <vt:lpstr>POP　とは</vt:lpstr>
      <vt:lpstr>POP　によるメールの受信　</vt:lpstr>
      <vt:lpstr>IMAP　とは</vt:lpstr>
      <vt:lpstr>まとめ</vt:lpstr>
      <vt:lpstr>まとめ</vt:lpstr>
      <vt:lpstr>補足 . SMTPコマンド</vt:lpstr>
      <vt:lpstr>補足 . SMTPレスポンス一覧その１</vt:lpstr>
      <vt:lpstr>補足 . SMTPレスポンス一覧その２</vt:lpstr>
      <vt:lpstr>補足 . POPでのコマンド＆レスポンスその１</vt:lpstr>
      <vt:lpstr>補足 . POPでのコマンド＆レスポンスその２</vt:lpstr>
      <vt:lpstr>補足 . エンベロープとヘッダーの関係</vt:lpstr>
      <vt:lpstr>参考文献</vt:lpstr>
      <vt:lpstr>参考文献</vt:lpstr>
      <vt:lpstr>参考文献</vt:lpstr>
      <vt:lpstr>来年度に向けてのメモ</vt:lpstr>
      <vt:lpstr>来年度に向けてのメモ</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メールサーバとメールの配送の仕組み</dc:title>
  <dc:creator>村上美雪</dc:creator>
  <cp:lastModifiedBy>村上美雪</cp:lastModifiedBy>
  <cp:revision>39</cp:revision>
  <dcterms:created xsi:type="dcterms:W3CDTF">2014-10-24T09:09:34Z</dcterms:created>
  <dcterms:modified xsi:type="dcterms:W3CDTF">2014-11-10T04:18:26Z</dcterms:modified>
</cp:coreProperties>
</file>