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"/>
  </p:notesMasterIdLst>
  <p:sldIdLst>
    <p:sldId id="307" r:id="rId2"/>
    <p:sldId id="259" r:id="rId3"/>
    <p:sldId id="270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AB95A-C3A3-400F-819C-62BCF40730D6}" type="datetimeFigureOut">
              <a:rPr kumimoji="1" lang="ja-JP" altLang="en-US" smtClean="0"/>
              <a:t>2023/1/25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36A65-7385-4F09-939F-17BA6F2849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015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36A65-7385-4F09-939F-17BA6F2849C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3530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36A65-7385-4F09-939F-17BA6F2849C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9805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8712-E599-4212-8299-04AFB26E180A}" type="datetimeFigureOut">
              <a:rPr kumimoji="1" lang="ja-JP" altLang="en-US" smtClean="0"/>
              <a:t>2023/1/25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3695-4284-45DA-BA55-59B7E7113D3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060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8712-E599-4212-8299-04AFB26E180A}" type="datetimeFigureOut">
              <a:rPr kumimoji="1" lang="ja-JP" altLang="en-US" smtClean="0"/>
              <a:t>2023/1/25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3695-4284-45DA-BA55-59B7E7113D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1647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8712-E599-4212-8299-04AFB26E180A}" type="datetimeFigureOut">
              <a:rPr kumimoji="1" lang="ja-JP" altLang="en-US" smtClean="0"/>
              <a:t>2023/1/25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3695-4284-45DA-BA55-59B7E7113D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1207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8712-E599-4212-8299-04AFB26E180A}" type="datetimeFigureOut">
              <a:rPr kumimoji="1" lang="ja-JP" altLang="en-US" smtClean="0"/>
              <a:t>2023/1/25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3695-4284-45DA-BA55-59B7E7113D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5830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8712-E599-4212-8299-04AFB26E180A}" type="datetimeFigureOut">
              <a:rPr kumimoji="1" lang="ja-JP" altLang="en-US" smtClean="0"/>
              <a:t>2023/1/25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3695-4284-45DA-BA55-59B7E7113D3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951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8712-E599-4212-8299-04AFB26E180A}" type="datetimeFigureOut">
              <a:rPr kumimoji="1" lang="ja-JP" altLang="en-US" smtClean="0"/>
              <a:t>2023/1/25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3695-4284-45DA-BA55-59B7E7113D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022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8712-E599-4212-8299-04AFB26E180A}" type="datetimeFigureOut">
              <a:rPr kumimoji="1" lang="ja-JP" altLang="en-US" smtClean="0"/>
              <a:t>2023/1/25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3695-4284-45DA-BA55-59B7E7113D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6630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8712-E599-4212-8299-04AFB26E180A}" type="datetimeFigureOut">
              <a:rPr kumimoji="1" lang="ja-JP" altLang="en-US" smtClean="0"/>
              <a:t>2023/1/25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3695-4284-45DA-BA55-59B7E7113D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7525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8712-E599-4212-8299-04AFB26E180A}" type="datetimeFigureOut">
              <a:rPr kumimoji="1" lang="ja-JP" altLang="en-US" smtClean="0"/>
              <a:t>2023/1/25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3695-4284-45DA-BA55-59B7E7113D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3468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2578712-E599-4212-8299-04AFB26E180A}" type="datetimeFigureOut">
              <a:rPr kumimoji="1" lang="ja-JP" altLang="en-US" smtClean="0"/>
              <a:t>2023/1/25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4A3695-4284-45DA-BA55-59B7E7113D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0125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8712-E599-4212-8299-04AFB26E180A}" type="datetimeFigureOut">
              <a:rPr kumimoji="1" lang="ja-JP" altLang="en-US" smtClean="0"/>
              <a:t>2023/1/25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3695-4284-45DA-BA55-59B7E7113D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0276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2578712-E599-4212-8299-04AFB26E180A}" type="datetimeFigureOut">
              <a:rPr kumimoji="1" lang="ja-JP" altLang="en-US" smtClean="0"/>
              <a:t>2023/1/25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B4A3695-4284-45DA-BA55-59B7E7113D3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64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38CD4D-EAB6-52BE-0A87-6EE94D631913}"/>
              </a:ext>
            </a:extLst>
          </p:cNvPr>
          <p:cNvSpPr txBox="1">
            <a:spLocks/>
          </p:cNvSpPr>
          <p:nvPr/>
        </p:nvSpPr>
        <p:spPr>
          <a:xfrm>
            <a:off x="80481" y="1883264"/>
            <a:ext cx="12031037" cy="188071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6000" dirty="0"/>
              <a:t>大気場に現れる</a:t>
            </a:r>
            <a:endParaRPr lang="en-US" altLang="ja-JP" sz="6000" dirty="0"/>
          </a:p>
          <a:p>
            <a:pPr algn="ctr"/>
            <a:r>
              <a:rPr lang="ja-JP" altLang="en-US" sz="6000" dirty="0"/>
              <a:t>太平洋・北米パターンの特徴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5624527-A0E2-0743-18E8-D36629B9973F}"/>
              </a:ext>
            </a:extLst>
          </p:cNvPr>
          <p:cNvSpPr txBox="1">
            <a:spLocks/>
          </p:cNvSpPr>
          <p:nvPr/>
        </p:nvSpPr>
        <p:spPr>
          <a:xfrm>
            <a:off x="1066800" y="3859719"/>
            <a:ext cx="10058400" cy="1801342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神戸大学 理学部 惑星学科 </a:t>
            </a:r>
            <a:r>
              <a:rPr kumimoji="0" lang="en-US" altLang="ja-JP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4 </a:t>
            </a:r>
            <a:r>
              <a:rPr kumimoji="0" lang="ja-JP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年</a:t>
            </a:r>
            <a:endParaRPr kumimoji="0" lang="en-US" altLang="ja-JP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流体地球物理学教育研究分野</a:t>
            </a:r>
            <a:endParaRPr kumimoji="0" lang="en-US" altLang="ja-JP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半田 大樹</a:t>
            </a:r>
          </a:p>
          <a:p>
            <a:pPr marL="0" indent="0" algn="ctr">
              <a:buNone/>
            </a:pPr>
            <a:endParaRPr lang="ja-JP" alt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084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56A7AD0-0B94-4EB4-AA95-27F8F9C3B3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3512" b="51961"/>
          <a:stretch/>
        </p:blipFill>
        <p:spPr>
          <a:xfrm>
            <a:off x="7044920" y="519986"/>
            <a:ext cx="4919018" cy="4678737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10610AE-20A8-3668-0FB4-370C4D59FF51}"/>
              </a:ext>
            </a:extLst>
          </p:cNvPr>
          <p:cNvSpPr txBox="1"/>
          <p:nvPr/>
        </p:nvSpPr>
        <p:spPr>
          <a:xfrm>
            <a:off x="6881533" y="5262585"/>
            <a:ext cx="5245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ハワイ付近</a:t>
            </a:r>
            <a:r>
              <a:rPr kumimoji="1" lang="en-US" altLang="ja-JP" dirty="0"/>
              <a:t> (20</a:t>
            </a:r>
            <a:r>
              <a:rPr kumimoji="1" lang="ja-JP" altLang="en-US" dirty="0"/>
              <a:t>ﾟ</a:t>
            </a:r>
            <a:r>
              <a:rPr kumimoji="1" lang="en-US" altLang="ja-JP" dirty="0"/>
              <a:t>N, 160</a:t>
            </a:r>
            <a:r>
              <a:rPr kumimoji="1" lang="ja-JP" altLang="en-US" dirty="0"/>
              <a:t>ﾟ</a:t>
            </a:r>
            <a:r>
              <a:rPr kumimoji="1" lang="en-US" altLang="ja-JP" dirty="0"/>
              <a:t>W) </a:t>
            </a:r>
            <a:r>
              <a:rPr kumimoji="1" lang="ja-JP" altLang="en-US" dirty="0"/>
              <a:t>を基準格子点とする</a:t>
            </a:r>
            <a:r>
              <a:rPr kumimoji="1" lang="en-US" altLang="ja-JP" dirty="0"/>
              <a:t> </a:t>
            </a:r>
          </a:p>
          <a:p>
            <a:pPr algn="ctr"/>
            <a:r>
              <a:rPr kumimoji="1" lang="en-US" altLang="ja-JP" dirty="0"/>
              <a:t>500 </a:t>
            </a:r>
            <a:r>
              <a:rPr kumimoji="1" lang="en-US" altLang="ja-JP" dirty="0" err="1"/>
              <a:t>hPa</a:t>
            </a:r>
            <a:r>
              <a:rPr kumimoji="1" lang="en-US" altLang="ja-JP" dirty="0"/>
              <a:t> </a:t>
            </a:r>
            <a:r>
              <a:rPr kumimoji="1" lang="ja-JP" altLang="en-US" dirty="0"/>
              <a:t>ジオポテンシャル高度の一点相関図</a:t>
            </a:r>
            <a:r>
              <a:rPr kumimoji="1" lang="en-US" altLang="ja-JP" dirty="0"/>
              <a:t>*.</a:t>
            </a:r>
            <a:r>
              <a:rPr kumimoji="1" lang="ja-JP" altLang="en-US" dirty="0"/>
              <a:t> 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図中の値は相関係数</a:t>
            </a:r>
            <a:r>
              <a:rPr kumimoji="1" lang="en-US" altLang="ja-JP" dirty="0"/>
              <a:t>.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89B581F-0149-21AE-A1A8-C647F7D62E5E}"/>
              </a:ext>
            </a:extLst>
          </p:cNvPr>
          <p:cNvSpPr txBox="1"/>
          <p:nvPr/>
        </p:nvSpPr>
        <p:spPr>
          <a:xfrm>
            <a:off x="243394" y="6406877"/>
            <a:ext cx="6219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* Wallace and </a:t>
            </a:r>
            <a:r>
              <a:rPr kumimoji="1" lang="en-US" altLang="ja-JP" dirty="0" err="1"/>
              <a:t>Gutzler</a:t>
            </a:r>
            <a:r>
              <a:rPr kumimoji="1" lang="en-US" altLang="ja-JP" dirty="0"/>
              <a:t> (1981) </a:t>
            </a:r>
            <a:r>
              <a:rPr kumimoji="1" lang="ja-JP" altLang="en-US" dirty="0"/>
              <a:t>より引用</a:t>
            </a:r>
            <a:r>
              <a:rPr kumimoji="1" lang="en-US" altLang="ja-JP" dirty="0"/>
              <a:t>. </a:t>
            </a:r>
            <a:r>
              <a:rPr kumimoji="1" lang="ja-JP" altLang="en-US" dirty="0"/>
              <a:t>陸域に色を塗ってある</a:t>
            </a:r>
            <a:r>
              <a:rPr kumimoji="1" lang="en-US" altLang="ja-JP" dirty="0"/>
              <a:t>.  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645E9CE-471D-C07C-6D33-97C85F0C7BD3}"/>
              </a:ext>
            </a:extLst>
          </p:cNvPr>
          <p:cNvSpPr txBox="1"/>
          <p:nvPr/>
        </p:nvSpPr>
        <p:spPr>
          <a:xfrm>
            <a:off x="0" y="166044"/>
            <a:ext cx="8187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ja-JP" altLang="en-US" sz="4000" dirty="0"/>
              <a:t>太平洋・北米 </a:t>
            </a:r>
            <a:r>
              <a:rPr kumimoji="1" lang="en-US" altLang="ja-JP" sz="4000" dirty="0"/>
              <a:t>(PNA) </a:t>
            </a:r>
            <a:r>
              <a:rPr kumimoji="1" lang="ja-JP" altLang="en-US" sz="4000" dirty="0"/>
              <a:t>パターン</a:t>
            </a:r>
            <a:r>
              <a:rPr kumimoji="1" lang="en-US" altLang="ja-JP" sz="4000" dirty="0"/>
              <a:t> </a:t>
            </a:r>
            <a:r>
              <a:rPr kumimoji="1" lang="ja-JP" altLang="en-US" sz="4000" dirty="0"/>
              <a:t>とは</a:t>
            </a:r>
            <a:endParaRPr kumimoji="1" lang="en-US" altLang="ja-JP" sz="40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85E072E-1AAB-C60B-1912-F388FF7FB430}"/>
              </a:ext>
            </a:extLst>
          </p:cNvPr>
          <p:cNvSpPr txBox="1"/>
          <p:nvPr/>
        </p:nvSpPr>
        <p:spPr>
          <a:xfrm>
            <a:off x="128179" y="1102480"/>
            <a:ext cx="656668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/>
              <a:t>対流圏中層に現れるテレコネクションパターンのひとつ</a:t>
            </a:r>
            <a:r>
              <a:rPr kumimoji="1" lang="en-US" altLang="ja-JP" sz="2400" dirty="0"/>
              <a:t>.</a:t>
            </a:r>
          </a:p>
          <a:p>
            <a:r>
              <a:rPr kumimoji="1" lang="ja-JP" altLang="en-US" sz="2400" dirty="0"/>
              <a:t>      </a:t>
            </a:r>
            <a:r>
              <a:rPr kumimoji="1" lang="ja-JP" altLang="en-US" dirty="0"/>
              <a:t>テレコネクション</a:t>
            </a:r>
            <a:r>
              <a:rPr kumimoji="1" lang="en-US" altLang="ja-JP" dirty="0"/>
              <a:t>: </a:t>
            </a:r>
            <a:r>
              <a:rPr kumimoji="1" lang="ja-JP" altLang="en-US" dirty="0"/>
              <a:t>遠く離れた場所での温度や圧力などが</a:t>
            </a:r>
            <a:endParaRPr kumimoji="1" lang="en-US" altLang="ja-JP" dirty="0"/>
          </a:p>
          <a:p>
            <a:r>
              <a:rPr kumimoji="1" lang="ja-JP" altLang="en-US" dirty="0"/>
              <a:t>                                       相関をもって変動する現象</a:t>
            </a:r>
            <a:endParaRPr kumimoji="1" lang="en-US" altLang="ja-JP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/>
              <a:t>ハワイ付近</a:t>
            </a:r>
            <a:r>
              <a:rPr kumimoji="1" lang="en-US" altLang="ja-JP" sz="2400" dirty="0"/>
              <a:t>, </a:t>
            </a:r>
            <a:r>
              <a:rPr kumimoji="1" lang="ja-JP" altLang="en-US" sz="2400" dirty="0"/>
              <a:t>北太平洋上</a:t>
            </a:r>
            <a:r>
              <a:rPr kumimoji="1" lang="en-US" altLang="ja-JP" sz="2400" dirty="0"/>
              <a:t>, </a:t>
            </a:r>
            <a:r>
              <a:rPr kumimoji="1" lang="ja-JP" altLang="en-US" sz="2400" dirty="0"/>
              <a:t>カナダ西部</a:t>
            </a:r>
            <a:r>
              <a:rPr kumimoji="1" lang="en-US" altLang="ja-JP" sz="2400" dirty="0"/>
              <a:t>, </a:t>
            </a:r>
            <a:r>
              <a:rPr kumimoji="1" lang="ja-JP" altLang="en-US" sz="2400" dirty="0"/>
              <a:t>アメリカ東部の </a:t>
            </a:r>
            <a:r>
              <a:rPr kumimoji="1" lang="en-US" altLang="ja-JP" sz="2400" dirty="0"/>
              <a:t>4 </a:t>
            </a:r>
            <a:r>
              <a:rPr kumimoji="1" lang="ja-JP" altLang="en-US" sz="2400" dirty="0"/>
              <a:t>つの作用中心からなる</a:t>
            </a:r>
            <a:r>
              <a:rPr kumimoji="1" lang="en-US" altLang="ja-JP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1950</a:t>
            </a:r>
            <a:r>
              <a:rPr kumimoji="1" lang="ja-JP" altLang="en-US" sz="2400" dirty="0"/>
              <a:t> 年代からその存在をアメリカの予報官に知られていた</a:t>
            </a:r>
            <a:r>
              <a:rPr kumimoji="1" lang="en-US" altLang="ja-JP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/>
              <a:t>北米での偏西風の蛇行やブロッキング現象と関係がある</a:t>
            </a:r>
            <a:r>
              <a:rPr kumimoji="1" lang="en-US" altLang="ja-JP" sz="2400" dirty="0"/>
              <a:t>.</a:t>
            </a: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4D482299-6DC4-3B38-D5F1-CFDDB5537568}"/>
              </a:ext>
            </a:extLst>
          </p:cNvPr>
          <p:cNvSpPr/>
          <p:nvPr/>
        </p:nvSpPr>
        <p:spPr>
          <a:xfrm rot="1534343">
            <a:off x="7913173" y="4601848"/>
            <a:ext cx="938454" cy="57452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52F599F1-7264-3445-D0CC-391AC40E0D89}"/>
              </a:ext>
            </a:extLst>
          </p:cNvPr>
          <p:cNvSpPr/>
          <p:nvPr/>
        </p:nvSpPr>
        <p:spPr>
          <a:xfrm rot="2417065">
            <a:off x="8304721" y="3508745"/>
            <a:ext cx="935824" cy="5265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0904C9DB-EC44-ABE2-533A-7AE8AEB0A1EC}"/>
              </a:ext>
            </a:extLst>
          </p:cNvPr>
          <p:cNvSpPr/>
          <p:nvPr/>
        </p:nvSpPr>
        <p:spPr>
          <a:xfrm rot="2417065">
            <a:off x="9397004" y="3432021"/>
            <a:ext cx="731357" cy="61612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877EA634-BED3-4C16-57C7-67890042974F}"/>
              </a:ext>
            </a:extLst>
          </p:cNvPr>
          <p:cNvSpPr/>
          <p:nvPr/>
        </p:nvSpPr>
        <p:spPr>
          <a:xfrm rot="19152890">
            <a:off x="10258560" y="3873464"/>
            <a:ext cx="731357" cy="61612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79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F5A82FB-0572-C2D6-72C4-B8FA5CBE84EB}"/>
              </a:ext>
            </a:extLst>
          </p:cNvPr>
          <p:cNvSpPr txBox="1"/>
          <p:nvPr/>
        </p:nvSpPr>
        <p:spPr>
          <a:xfrm>
            <a:off x="0" y="93863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l"/>
            </a:pPr>
            <a:r>
              <a:rPr kumimoji="1" lang="ja-JP" altLang="en-US" sz="4000" dirty="0"/>
              <a:t>発表内容について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4ABE2C6-A3B0-D481-52B5-F0B5339D6316}"/>
              </a:ext>
            </a:extLst>
          </p:cNvPr>
          <p:cNvSpPr txBox="1"/>
          <p:nvPr/>
        </p:nvSpPr>
        <p:spPr>
          <a:xfrm>
            <a:off x="180712" y="801749"/>
            <a:ext cx="8990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この発表では</a:t>
            </a:r>
            <a:r>
              <a:rPr kumimoji="1" lang="en-US" altLang="ja-JP" sz="2400" dirty="0"/>
              <a:t>, Wallace and </a:t>
            </a:r>
            <a:r>
              <a:rPr kumimoji="1" lang="en-US" altLang="ja-JP" sz="2400" dirty="0" err="1"/>
              <a:t>Gutzler</a:t>
            </a:r>
            <a:r>
              <a:rPr kumimoji="1" lang="en-US" altLang="ja-JP" sz="2400" dirty="0"/>
              <a:t> (1981) </a:t>
            </a:r>
            <a:r>
              <a:rPr kumimoji="1" lang="ja-JP" altLang="en-US" sz="2400" dirty="0"/>
              <a:t>の紹介を行う</a:t>
            </a:r>
            <a:r>
              <a:rPr kumimoji="1" lang="en-US" altLang="ja-JP" sz="2400" dirty="0"/>
              <a:t>.  </a:t>
            </a:r>
          </a:p>
          <a:p>
            <a:r>
              <a:rPr kumimoji="1" lang="ja-JP" altLang="en-US" sz="2400" dirty="0"/>
              <a:t>北半球冬季 </a:t>
            </a:r>
            <a:r>
              <a:rPr kumimoji="1" lang="en-US" altLang="ja-JP" sz="2400" dirty="0"/>
              <a:t>(12 </a:t>
            </a:r>
            <a:r>
              <a:rPr kumimoji="1" lang="ja-JP" altLang="en-US" sz="2400" dirty="0"/>
              <a:t>月</a:t>
            </a:r>
            <a:r>
              <a:rPr kumimoji="1" lang="en-US" altLang="ja-JP" sz="2400" dirty="0"/>
              <a:t>, 1 </a:t>
            </a:r>
            <a:r>
              <a:rPr kumimoji="1" lang="ja-JP" altLang="en-US" sz="2400" dirty="0"/>
              <a:t>月</a:t>
            </a:r>
            <a:r>
              <a:rPr kumimoji="1" lang="en-US" altLang="ja-JP" sz="2400" dirty="0"/>
              <a:t>, 2</a:t>
            </a:r>
            <a:r>
              <a:rPr kumimoji="1" lang="ja-JP" altLang="en-US" sz="2400" dirty="0"/>
              <a:t> 月</a:t>
            </a:r>
            <a:r>
              <a:rPr kumimoji="1" lang="en-US" altLang="ja-JP" sz="2400" dirty="0"/>
              <a:t>) </a:t>
            </a:r>
            <a:r>
              <a:rPr kumimoji="1" lang="ja-JP" altLang="en-US" sz="2400" dirty="0"/>
              <a:t>の中高緯度域に注目する</a:t>
            </a:r>
            <a:r>
              <a:rPr kumimoji="1" lang="en-US" altLang="ja-JP" sz="2400" dirty="0"/>
              <a:t>.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9982BE-D810-077B-D6F2-B9FC23FAE7EB}"/>
              </a:ext>
            </a:extLst>
          </p:cNvPr>
          <p:cNvSpPr txBox="1"/>
          <p:nvPr/>
        </p:nvSpPr>
        <p:spPr>
          <a:xfrm>
            <a:off x="180712" y="1741864"/>
            <a:ext cx="116250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定義した</a:t>
            </a:r>
            <a:r>
              <a:rPr kumimoji="1" lang="en-US" altLang="ja-JP" sz="2400" dirty="0"/>
              <a:t> PNA </a:t>
            </a:r>
            <a:r>
              <a:rPr kumimoji="1" lang="ja-JP" altLang="en-US" sz="2400" dirty="0"/>
              <a:t>パターン指標が</a:t>
            </a:r>
            <a:r>
              <a:rPr kumimoji="1" lang="ja-JP" altLang="en-US" sz="2400" dirty="0">
                <a:solidFill>
                  <a:srgbClr val="FF0000"/>
                </a:solidFill>
              </a:rPr>
              <a:t>最も大きな </a:t>
            </a:r>
            <a:r>
              <a:rPr kumimoji="1" lang="en-US" altLang="ja-JP" sz="2400" dirty="0"/>
              <a:t>10 </a:t>
            </a:r>
            <a:r>
              <a:rPr kumimoji="1" lang="ja-JP" altLang="en-US" sz="2400" dirty="0"/>
              <a:t>ヶ月と</a:t>
            </a:r>
            <a:r>
              <a:rPr kumimoji="1" lang="ja-JP" altLang="en-US" sz="2400" dirty="0">
                <a:solidFill>
                  <a:srgbClr val="FF0000"/>
                </a:solidFill>
              </a:rPr>
              <a:t>最も小さな </a:t>
            </a:r>
            <a:r>
              <a:rPr kumimoji="1" lang="en-US" altLang="ja-JP" sz="2400" dirty="0"/>
              <a:t>10</a:t>
            </a:r>
            <a:r>
              <a:rPr kumimoji="1" lang="ja-JP" altLang="en-US" sz="2400" dirty="0"/>
              <a:t> ヶ月を取り出して作った</a:t>
            </a:r>
            <a:r>
              <a:rPr kumimoji="1" lang="en-US" altLang="ja-JP" sz="2400" dirty="0"/>
              <a:t> </a:t>
            </a:r>
          </a:p>
          <a:p>
            <a:r>
              <a:rPr kumimoji="1" lang="ja-JP" altLang="en-US" sz="2400" dirty="0"/>
              <a:t>図を使い</a:t>
            </a:r>
            <a:r>
              <a:rPr kumimoji="1" lang="en-US" altLang="ja-JP" sz="2400" dirty="0"/>
              <a:t>, </a:t>
            </a:r>
            <a:r>
              <a:rPr kumimoji="1" lang="ja-JP" altLang="en-US" sz="2400" dirty="0"/>
              <a:t>以下の特徴を見ていく</a:t>
            </a:r>
            <a:r>
              <a:rPr kumimoji="1" lang="en-US" altLang="ja-JP" sz="2400" dirty="0"/>
              <a:t>.</a:t>
            </a:r>
          </a:p>
          <a:p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 500 </a:t>
            </a:r>
            <a:r>
              <a:rPr kumimoji="1" lang="en-US" altLang="ja-JP" sz="2400" dirty="0" err="1"/>
              <a:t>hPa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等圧面</a:t>
            </a:r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/>
              <a:t>海面圧力</a:t>
            </a:r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/>
              <a:t>温度 </a:t>
            </a:r>
            <a:r>
              <a:rPr kumimoji="1" lang="en-US" altLang="ja-JP" sz="2400" dirty="0"/>
              <a:t>(</a:t>
            </a:r>
            <a:r>
              <a:rPr kumimoji="1" lang="ja-JP" altLang="en-US" sz="2400" dirty="0"/>
              <a:t>層厚</a:t>
            </a:r>
            <a:r>
              <a:rPr kumimoji="1" lang="en-US" altLang="ja-JP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ja-JP" sz="2400" dirty="0"/>
          </a:p>
          <a:p>
            <a:r>
              <a:rPr kumimoji="1" lang="ja-JP" altLang="en-US" sz="2400" dirty="0"/>
              <a:t>また</a:t>
            </a:r>
            <a:r>
              <a:rPr kumimoji="1" lang="en-US" altLang="ja-JP" sz="2400" dirty="0"/>
              <a:t>, PNA </a:t>
            </a:r>
            <a:r>
              <a:rPr kumimoji="1" lang="ja-JP" altLang="en-US" sz="2400" dirty="0"/>
              <a:t>パターンがロスビー波の</a:t>
            </a:r>
            <a:endParaRPr kumimoji="1" lang="en-US" altLang="ja-JP" sz="2400" dirty="0"/>
          </a:p>
          <a:p>
            <a:r>
              <a:rPr kumimoji="1" lang="ja-JP" altLang="en-US" sz="2400" dirty="0"/>
              <a:t>あらわれであることも説明する</a:t>
            </a:r>
            <a:r>
              <a:rPr kumimoji="1" lang="en-US" altLang="ja-JP" sz="2400" dirty="0"/>
              <a:t>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8980D69-D846-0898-3CFB-A76253449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471" y="2188397"/>
            <a:ext cx="3611066" cy="352854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0DA3E47-E51E-0C4C-9E42-DFD02E344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574" y="2290481"/>
            <a:ext cx="3523714" cy="342645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00137B2-ED38-2BD2-C0A6-DD4997DB99EE}"/>
              </a:ext>
            </a:extLst>
          </p:cNvPr>
          <p:cNvSpPr txBox="1"/>
          <p:nvPr/>
        </p:nvSpPr>
        <p:spPr>
          <a:xfrm>
            <a:off x="4916143" y="5733085"/>
            <a:ext cx="3385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指標が</a:t>
            </a:r>
            <a:r>
              <a:rPr kumimoji="1" lang="ja-JP" altLang="en-US" dirty="0">
                <a:solidFill>
                  <a:srgbClr val="FF0000"/>
                </a:solidFill>
              </a:rPr>
              <a:t>最も大きい</a:t>
            </a:r>
            <a:r>
              <a:rPr kumimoji="1" lang="ja-JP" altLang="en-US" dirty="0"/>
              <a:t>冬季 </a:t>
            </a:r>
            <a:r>
              <a:rPr kumimoji="1" lang="en-US" altLang="ja-JP" dirty="0"/>
              <a:t>10 </a:t>
            </a:r>
            <a:r>
              <a:rPr kumimoji="1" lang="ja-JP" altLang="en-US" dirty="0"/>
              <a:t>ヶ月の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 </a:t>
            </a:r>
            <a:r>
              <a:rPr kumimoji="1" lang="en-US" altLang="ja-JP" dirty="0"/>
              <a:t>500 </a:t>
            </a:r>
            <a:r>
              <a:rPr kumimoji="1" lang="en-US" altLang="ja-JP" dirty="0" err="1"/>
              <a:t>hPa</a:t>
            </a:r>
            <a:r>
              <a:rPr kumimoji="1" lang="en-US" altLang="ja-JP" dirty="0"/>
              <a:t> </a:t>
            </a:r>
            <a:r>
              <a:rPr kumimoji="1" lang="ja-JP" altLang="en-US" dirty="0"/>
              <a:t>コンポジット図</a:t>
            </a:r>
            <a:r>
              <a:rPr kumimoji="1" lang="en-US" altLang="ja-JP" dirty="0"/>
              <a:t>*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EFA63F2-2A63-873A-13A5-7CBA61314EF8}"/>
              </a:ext>
            </a:extLst>
          </p:cNvPr>
          <p:cNvSpPr txBox="1"/>
          <p:nvPr/>
        </p:nvSpPr>
        <p:spPr>
          <a:xfrm>
            <a:off x="8556570" y="5752967"/>
            <a:ext cx="3385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指標が</a:t>
            </a:r>
            <a:r>
              <a:rPr kumimoji="1" lang="ja-JP" altLang="en-US" dirty="0">
                <a:solidFill>
                  <a:srgbClr val="FF0000"/>
                </a:solidFill>
              </a:rPr>
              <a:t>最も小さい</a:t>
            </a:r>
            <a:r>
              <a:rPr kumimoji="1" lang="ja-JP" altLang="en-US" dirty="0"/>
              <a:t>冬季 </a:t>
            </a:r>
            <a:r>
              <a:rPr kumimoji="1" lang="en-US" altLang="ja-JP" dirty="0"/>
              <a:t>10 </a:t>
            </a:r>
            <a:r>
              <a:rPr kumimoji="1" lang="ja-JP" altLang="en-US" dirty="0"/>
              <a:t>ヶ月の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 </a:t>
            </a:r>
            <a:r>
              <a:rPr kumimoji="1" lang="en-US" altLang="ja-JP" dirty="0"/>
              <a:t>500 </a:t>
            </a:r>
            <a:r>
              <a:rPr kumimoji="1" lang="en-US" altLang="ja-JP" dirty="0" err="1"/>
              <a:t>hPa</a:t>
            </a:r>
            <a:r>
              <a:rPr kumimoji="1" lang="en-US" altLang="ja-JP" dirty="0"/>
              <a:t> </a:t>
            </a:r>
            <a:r>
              <a:rPr kumimoji="1" lang="ja-JP" altLang="en-US" dirty="0"/>
              <a:t>コンポジット図</a:t>
            </a:r>
            <a:r>
              <a:rPr kumimoji="1" lang="en-US" altLang="ja-JP" dirty="0"/>
              <a:t>*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F3FF914-1E09-B0B2-3F1C-C5CF4419D1D6}"/>
              </a:ext>
            </a:extLst>
          </p:cNvPr>
          <p:cNvSpPr txBox="1"/>
          <p:nvPr/>
        </p:nvSpPr>
        <p:spPr>
          <a:xfrm>
            <a:off x="243394" y="6406877"/>
            <a:ext cx="6219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* Wallace and </a:t>
            </a:r>
            <a:r>
              <a:rPr kumimoji="1" lang="en-US" altLang="ja-JP" dirty="0" err="1"/>
              <a:t>Gutzler</a:t>
            </a:r>
            <a:r>
              <a:rPr kumimoji="1" lang="en-US" altLang="ja-JP" dirty="0"/>
              <a:t> (1981) </a:t>
            </a:r>
            <a:r>
              <a:rPr kumimoji="1" lang="ja-JP" altLang="en-US" dirty="0"/>
              <a:t>より引用</a:t>
            </a:r>
            <a:r>
              <a:rPr kumimoji="1" lang="en-US" altLang="ja-JP" dirty="0"/>
              <a:t>. </a:t>
            </a:r>
            <a:r>
              <a:rPr kumimoji="1" lang="ja-JP" altLang="en-US" dirty="0"/>
              <a:t>陸域に色を塗ってある</a:t>
            </a:r>
            <a:r>
              <a:rPr kumimoji="1" lang="en-US" altLang="ja-JP" dirty="0"/>
              <a:t>.  </a:t>
            </a: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FDAD4067-660D-E1EF-D08D-F3A3CAD68EE7}"/>
              </a:ext>
            </a:extLst>
          </p:cNvPr>
          <p:cNvSpPr/>
          <p:nvPr/>
        </p:nvSpPr>
        <p:spPr>
          <a:xfrm rot="20125443">
            <a:off x="6067176" y="3955304"/>
            <a:ext cx="1706808" cy="13893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4836F1AD-84B3-BC23-A3AD-4B3ED5AC22F8}"/>
              </a:ext>
            </a:extLst>
          </p:cNvPr>
          <p:cNvSpPr/>
          <p:nvPr/>
        </p:nvSpPr>
        <p:spPr>
          <a:xfrm rot="20125443">
            <a:off x="9805257" y="3957221"/>
            <a:ext cx="1706808" cy="13893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2064080"/>
      </p:ext>
    </p:extLst>
  </p:cSld>
  <p:clrMapOvr>
    <a:masterClrMapping/>
  </p:clrMapOvr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19558</TotalTime>
  <Words>298</Words>
  <Application>Microsoft Office PowerPoint</Application>
  <PresentationFormat>ワイド画面</PresentationFormat>
  <Paragraphs>39</Paragraphs>
  <Slides>3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9" baseType="lpstr">
      <vt:lpstr>游ゴシック</vt:lpstr>
      <vt:lpstr>Arial</vt:lpstr>
      <vt:lpstr>Calibri</vt:lpstr>
      <vt:lpstr>Calibri Light</vt:lpstr>
      <vt:lpstr>Wingdings</vt:lpstr>
      <vt:lpstr>レトロスペクト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Pacific/North American pattern</dc:title>
  <dc:creator>半田 大樹</dc:creator>
  <cp:lastModifiedBy>半田 大樹</cp:lastModifiedBy>
  <cp:revision>155</cp:revision>
  <dcterms:created xsi:type="dcterms:W3CDTF">2022-12-04T13:25:19Z</dcterms:created>
  <dcterms:modified xsi:type="dcterms:W3CDTF">2023-01-25T06:11:37Z</dcterms:modified>
</cp:coreProperties>
</file>